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59" r:id="rId4"/>
    <p:sldId id="260" r:id="rId5"/>
    <p:sldId id="261" r:id="rId6"/>
    <p:sldId id="262" r:id="rId7"/>
    <p:sldId id="266" r:id="rId8"/>
    <p:sldId id="274" r:id="rId9"/>
    <p:sldId id="267" r:id="rId10"/>
    <p:sldId id="268" r:id="rId11"/>
    <p:sldId id="269" r:id="rId12"/>
    <p:sldId id="270" r:id="rId13"/>
    <p:sldId id="272" r:id="rId14"/>
    <p:sldId id="273" r:id="rId15"/>
    <p:sldId id="276" r:id="rId16"/>
    <p:sldId id="277" r:id="rId17"/>
    <p:sldId id="278" r:id="rId18"/>
    <p:sldId id="279" r:id="rId19"/>
    <p:sldId id="287" r:id="rId20"/>
    <p:sldId id="280" r:id="rId21"/>
    <p:sldId id="281" r:id="rId22"/>
    <p:sldId id="282" r:id="rId23"/>
    <p:sldId id="283" r:id="rId24"/>
    <p:sldId id="284" r:id="rId25"/>
    <p:sldId id="290" r:id="rId26"/>
    <p:sldId id="285" r:id="rId27"/>
    <p:sldId id="288" r:id="rId28"/>
    <p:sldId id="289" r:id="rId29"/>
    <p:sldId id="286" r:id="rId30"/>
    <p:sldId id="291" r:id="rId31"/>
    <p:sldId id="299" r:id="rId32"/>
    <p:sldId id="292" r:id="rId33"/>
    <p:sldId id="300" r:id="rId34"/>
    <p:sldId id="293" r:id="rId35"/>
    <p:sldId id="298" r:id="rId36"/>
    <p:sldId id="294" r:id="rId37"/>
    <p:sldId id="295" r:id="rId38"/>
    <p:sldId id="296" r:id="rId39"/>
    <p:sldId id="301" r:id="rId40"/>
    <p:sldId id="302"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4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678CAD-05E2-4374-B616-2957F1E1A810}" type="datetimeFigureOut">
              <a:rPr lang="en-US" smtClean="0"/>
              <a:pPr/>
              <a:t>4/1/2013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2A4A44-5984-41AB-ABAB-D699148CC0B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535BD9-C287-4FE2-ADC7-FCA390DA53AF}" type="slidenum">
              <a:rPr lang="en-US"/>
              <a:pPr/>
              <a:t>1</a:t>
            </a:fld>
            <a:endParaRPr 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8296EC-2A6B-4F61-82C9-6476A8CF2A8A}" type="slidenum">
              <a:rPr lang="en-US"/>
              <a:pPr/>
              <a:t>15</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2DB71F-55FC-4108-87E2-0620FED06165}" type="slidenum">
              <a:rPr lang="en-US"/>
              <a:pPr/>
              <a:t>16</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B9CC6C-8868-4951-A89D-98401DCF017F}" type="slidenum">
              <a:rPr lang="en-US"/>
              <a:pPr/>
              <a:t>17</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F0CED6-5E1C-495F-B1BC-6686EE24A312}" type="slidenum">
              <a:rPr lang="en-US"/>
              <a:pPr/>
              <a:t>18</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F1D7C7-B080-4157-A642-7F632DFAE07B}" type="slidenum">
              <a:rPr lang="en-US"/>
              <a:pPr/>
              <a:t>19</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D3C208-AD64-4F51-BCD1-2319595E5249}" type="slidenum">
              <a:rPr lang="en-US"/>
              <a:pPr/>
              <a:t>20</a:t>
            </a:fld>
            <a:endParaRPr lang="en-US"/>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66AE4A-27E8-4461-8797-DEFCEBE19705}" type="slidenum">
              <a:rPr lang="en-US"/>
              <a:pPr/>
              <a:t>21</a:t>
            </a:fld>
            <a:endParaRPr lang="en-US"/>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xfrm>
            <a:off x="914400" y="4343400"/>
            <a:ext cx="5029200" cy="4114800"/>
          </a:xfrm>
        </p:spPr>
        <p:txBody>
          <a:bodyPr/>
          <a:lstStyle/>
          <a:p>
            <a:r>
              <a:rPr lang="en-US"/>
              <a:t>In 1960 four black college students walked into a Woolworth store in Greensboro, North Carolina, and sat down at the lunch counter, which was for white customers only. The students waited to be served until the store closed for the day. For the next six days, a growing number of students joined the sit-ins until Woolworth closed its doors. Then the students decided to suspend the sit-ins for two weeks to give stores in the community the chance to desegregate.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833BD92-B412-4BAB-81DB-4B7227E278A3}" type="slidenum">
              <a:rPr lang="en-US"/>
              <a:pPr/>
              <a:t>22</a:t>
            </a:fld>
            <a:endParaRPr lang="en-US"/>
          </a:p>
        </p:txBody>
      </p:sp>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xfrm>
            <a:off x="914400" y="4343400"/>
            <a:ext cx="5029200" cy="4114800"/>
          </a:xfrm>
        </p:spPr>
        <p:txBody>
          <a:bodyPr/>
          <a:lstStyle/>
          <a:p>
            <a:endParaRPr lang="en-US"/>
          </a:p>
        </p:txBody>
      </p:sp>
      <p:sp>
        <p:nvSpPr>
          <p:cNvPr id="165892"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2C294141-A72B-411C-B8E8-E777B89C6832}" type="slidenum">
              <a:rPr lang="en-US" sz="1200">
                <a:latin typeface="Tahoma" pitchFamily="34" charset="0"/>
              </a:rPr>
              <a:pPr algn="r" eaLnBrk="0" hangingPunct="0"/>
              <a:t>22</a:t>
            </a:fld>
            <a:endParaRPr lang="en-US" sz="1200">
              <a:latin typeface="Tahoma"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7E209D-D05B-408E-BBB5-5C10CCA6C2FF}" type="slidenum">
              <a:rPr lang="en-US"/>
              <a:pPr/>
              <a:t>25</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78F6F5-38FA-4AE4-B7A5-A0E7B98085E1}" type="slidenum">
              <a:rPr lang="en-US"/>
              <a:pPr/>
              <a:t>30</a:t>
            </a:fld>
            <a:endParaRPr 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957D72-D0EE-4F13-A1D4-7CFA60DB8BD1}" type="slidenum">
              <a:rPr lang="en-US"/>
              <a:pPr/>
              <a:t>2</a:t>
            </a:fld>
            <a:endParaRPr lang="en-US"/>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461443-8A8A-4CC6-8299-C2346F9B41C7}" type="slidenum">
              <a:rPr lang="en-US"/>
              <a:pPr/>
              <a:t>32</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2060C9-3953-48C8-BE4A-BA96F91F887C}" type="slidenum">
              <a:rPr lang="en-US"/>
              <a:pPr/>
              <a:t>34</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64E2B8-44DC-446E-AE99-CE5B4327FF52}" type="slidenum">
              <a:rPr lang="en-US"/>
              <a:pPr/>
              <a:t>36</a:t>
            </a:fld>
            <a:endParaRPr lang="en-U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2E7878-3977-42A3-967D-6AC6C0DFC17C}" type="slidenum">
              <a:rPr lang="en-US"/>
              <a:pPr/>
              <a:t>37</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ED16D1-15B4-4049-B07D-68FE76BE177F}"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F5CF69-5ED5-40B3-AECC-EABE8CDCC6B8}" type="slidenum">
              <a:rPr lang="en-US"/>
              <a:pPr/>
              <a:t>3</a:t>
            </a:fld>
            <a:endParaRPr lang="en-US"/>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F7F92B-BB9F-4412-9BE8-A91AE18B45CA}" type="slidenum">
              <a:rPr lang="en-US"/>
              <a:pPr/>
              <a:t>5</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B1C406BF-AAC0-4771-8834-CB27363BD2FA}" type="slidenum">
              <a:rPr lang="en-US"/>
              <a:pPr/>
              <a:t>7</a:t>
            </a:fld>
            <a:endParaRPr lang="en-US"/>
          </a:p>
        </p:txBody>
      </p:sp>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xfrm>
            <a:off x="914400" y="4343400"/>
            <a:ext cx="5029200" cy="4114800"/>
          </a:xfrm>
        </p:spPr>
        <p:txBody>
          <a:bodyPr/>
          <a:lstStyle/>
          <a:p>
            <a:endParaRPr lang="en-US"/>
          </a:p>
        </p:txBody>
      </p:sp>
      <p:sp>
        <p:nvSpPr>
          <p:cNvPr id="139268"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3E79B84C-0360-4F7F-A9BE-DCB13C3995B2}" type="slidenum">
              <a:rPr lang="en-US" sz="1200">
                <a:latin typeface="Tahoma" pitchFamily="34" charset="0"/>
                <a:ea typeface="ＭＳ Ｐゴシック"/>
                <a:cs typeface="ＭＳ Ｐゴシック"/>
              </a:rPr>
              <a:pPr algn="r" eaLnBrk="0" hangingPunct="0"/>
              <a:t>7</a:t>
            </a:fld>
            <a:endParaRPr lang="en-US" sz="1200">
              <a:latin typeface="Tahoma" pitchFamily="34"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F2D35D-EB26-4C9A-BCAF-FF7459F7565A}" type="slidenum">
              <a:rPr lang="en-US"/>
              <a:pPr/>
              <a:t>9</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CA91AA-B5C4-4CEB-8C84-030164AB5ECB}" type="slidenum">
              <a:rPr lang="en-US"/>
              <a:pPr/>
              <a:t>10</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A33134-8369-4196-8F62-EC806A362C0C}" type="slidenum">
              <a:rPr lang="en-US"/>
              <a:pPr/>
              <a:t>11</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F44ACC-03DA-433A-A66E-58EE77461DA9}" type="slidenum">
              <a:rPr lang="en-US"/>
              <a:pPr/>
              <a:t>14</a:t>
            </a:fld>
            <a:endParaRPr lang="en-US"/>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7816A9-AFFA-4784-A9CE-1ADF45808CD5}" type="datetimeFigureOut">
              <a:rPr lang="en-US" smtClean="0"/>
              <a:pPr/>
              <a:t>4/1/2013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816A9-AFFA-4784-A9CE-1ADF45808CD5}" type="datetimeFigureOut">
              <a:rPr lang="en-US" smtClean="0"/>
              <a:pPr/>
              <a:t>4/1/2013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816A9-AFFA-4784-A9CE-1ADF45808CD5}" type="datetimeFigureOut">
              <a:rPr lang="en-US" smtClean="0"/>
              <a:pPr/>
              <a:t>4/1/2013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D78B0DD7-B92E-42F1-BBB1-909CB96BE1E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816A9-AFFA-4784-A9CE-1ADF45808CD5}" type="datetimeFigureOut">
              <a:rPr lang="en-US" smtClean="0"/>
              <a:pPr/>
              <a:t>4/1/2013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816A9-AFFA-4784-A9CE-1ADF45808CD5}" type="datetimeFigureOut">
              <a:rPr lang="en-US" smtClean="0"/>
              <a:pPr/>
              <a:t>4/1/2013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7816A9-AFFA-4784-A9CE-1ADF45808CD5}" type="datetimeFigureOut">
              <a:rPr lang="en-US" smtClean="0"/>
              <a:pPr/>
              <a:t>4/1/2013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7816A9-AFFA-4784-A9CE-1ADF45808CD5}" type="datetimeFigureOut">
              <a:rPr lang="en-US" smtClean="0"/>
              <a:pPr/>
              <a:t>4/1/2013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7816A9-AFFA-4784-A9CE-1ADF45808CD5}" type="datetimeFigureOut">
              <a:rPr lang="en-US" smtClean="0"/>
              <a:pPr/>
              <a:t>4/1/2013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816A9-AFFA-4784-A9CE-1ADF45808CD5}" type="datetimeFigureOut">
              <a:rPr lang="en-US" smtClean="0"/>
              <a:pPr/>
              <a:t>4/1/2013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816A9-AFFA-4784-A9CE-1ADF45808CD5}" type="datetimeFigureOut">
              <a:rPr lang="en-US" smtClean="0"/>
              <a:pPr/>
              <a:t>4/1/2013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816A9-AFFA-4784-A9CE-1ADF45808CD5}" type="datetimeFigureOut">
              <a:rPr lang="en-US" smtClean="0"/>
              <a:pPr/>
              <a:t>4/1/2013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E0B0F-56BD-4ADC-91FD-55A892CD190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7816A9-AFFA-4784-A9CE-1ADF45808CD5}" type="datetimeFigureOut">
              <a:rPr lang="en-US" smtClean="0"/>
              <a:pPr/>
              <a:t>4/1/2013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E0B0F-56BD-4ADC-91FD-55A892CD19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CRM%20Videos/Brown%20v.%20Board%20of%20Education%20in%20PBS'%20The%20Supreme%20Court.wm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pbs.org/wgbh/amex/neworleans/program/index.html"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CRM%20Videos/_I%20HAVE%20A%20DREAM_%20-%20Rev%20Dr.%20Martin%20Luther%20King%20Jr..avi" TargetMode="External"/><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CRM%20Videos/George%20Wallace%20-%20Segregation%20forever.mp4.wmv"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Grp="1" noChangeArrowheads="1"/>
          </p:cNvSpPr>
          <p:nvPr>
            <p:ph type="ctrTitle"/>
          </p:nvPr>
        </p:nvSpPr>
        <p:spPr>
          <a:xfrm>
            <a:off x="685800" y="2209800"/>
            <a:ext cx="7772400" cy="2133600"/>
          </a:xfrm>
          <a:solidFill>
            <a:schemeClr val="accent1"/>
          </a:solidFill>
        </p:spPr>
        <p:txBody>
          <a:bodyPr/>
          <a:lstStyle/>
          <a:p>
            <a:r>
              <a:rPr lang="en-US" dirty="0" smtClean="0">
                <a:latin typeface="Bodoni MT Black" pitchFamily="18" charset="0"/>
              </a:rPr>
              <a:t>Segregation:</a:t>
            </a:r>
            <a:br>
              <a:rPr lang="en-US" dirty="0" smtClean="0">
                <a:latin typeface="Bodoni MT Black" pitchFamily="18" charset="0"/>
              </a:rPr>
            </a:br>
            <a:r>
              <a:rPr lang="en-US" dirty="0">
                <a:latin typeface="Bodoni MT Black" pitchFamily="18" charset="0"/>
              </a:rPr>
              <a:t>S</a:t>
            </a:r>
            <a:r>
              <a:rPr lang="en-US" dirty="0" smtClean="0">
                <a:latin typeface="Bodoni MT Black" pitchFamily="18" charset="0"/>
              </a:rPr>
              <a:t>o </a:t>
            </a:r>
            <a:r>
              <a:rPr lang="en-US" dirty="0">
                <a:latin typeface="Bodoni MT Black" pitchFamily="18" charset="0"/>
              </a:rPr>
              <a:t>how did our nation become so divided?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ChangeArrowheads="1"/>
          </p:cNvSpPr>
          <p:nvPr/>
        </p:nvSpPr>
        <p:spPr bwMode="auto">
          <a:xfrm>
            <a:off x="228600" y="2209800"/>
            <a:ext cx="8686800" cy="2057400"/>
          </a:xfrm>
          <a:prstGeom prst="rect">
            <a:avLst/>
          </a:prstGeom>
          <a:solidFill>
            <a:schemeClr val="accent1">
              <a:alpha val="42999"/>
            </a:schemeClr>
          </a:solidFill>
          <a:ln w="76200">
            <a:solidFill>
              <a:schemeClr val="bg1"/>
            </a:solidFill>
            <a:miter lim="800000"/>
            <a:headEnd/>
            <a:tailEnd/>
          </a:ln>
          <a:effectLst/>
        </p:spPr>
        <p:txBody>
          <a:bodyPr anchor="ctr"/>
          <a:lstStyle/>
          <a:p>
            <a:pPr algn="ctr"/>
            <a:r>
              <a:rPr lang="en-US" sz="6600">
                <a:latin typeface="Forte" pitchFamily="66" charset="0"/>
              </a:rPr>
              <a:t>Part 1: Integrating the School system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diamond(in)">
                                      <p:cBhvr>
                                        <p:cTn id="7" dur="2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ChangeArrowheads="1"/>
          </p:cNvSpPr>
          <p:nvPr/>
        </p:nvSpPr>
        <p:spPr bwMode="auto">
          <a:xfrm>
            <a:off x="457200" y="762000"/>
            <a:ext cx="8229600" cy="533400"/>
          </a:xfrm>
          <a:prstGeom prst="rect">
            <a:avLst/>
          </a:prstGeom>
          <a:noFill/>
          <a:ln w="9525">
            <a:noFill/>
            <a:miter lim="800000"/>
            <a:headEnd/>
            <a:tailEnd/>
          </a:ln>
          <a:effectLst/>
        </p:spPr>
        <p:txBody>
          <a:bodyPr anchor="ctr"/>
          <a:lstStyle/>
          <a:p>
            <a:pPr algn="ctr"/>
            <a:r>
              <a:rPr lang="en-US" sz="6000" b="1">
                <a:solidFill>
                  <a:schemeClr val="folHlink"/>
                </a:solidFill>
                <a:latin typeface="Monotype Corsiva" pitchFamily="66" charset="0"/>
              </a:rPr>
              <a:t>Separate…yes; but Equal?</a:t>
            </a:r>
          </a:p>
        </p:txBody>
      </p:sp>
      <p:pic>
        <p:nvPicPr>
          <p:cNvPr id="29701" name="Picture 5" descr="blackschool-sm"/>
          <p:cNvPicPr>
            <a:picLocks noChangeAspect="1" noChangeArrowheads="1"/>
          </p:cNvPicPr>
          <p:nvPr/>
        </p:nvPicPr>
        <p:blipFill>
          <a:blip r:embed="rId3" cstate="print">
            <a:lum contrast="12000"/>
          </a:blip>
          <a:srcRect/>
          <a:stretch>
            <a:fillRect/>
          </a:stretch>
        </p:blipFill>
        <p:spPr bwMode="auto">
          <a:xfrm>
            <a:off x="228600" y="1447800"/>
            <a:ext cx="3881438" cy="4191000"/>
          </a:xfrm>
          <a:prstGeom prst="rect">
            <a:avLst/>
          </a:prstGeom>
          <a:noFill/>
          <a:ln w="9525">
            <a:noFill/>
            <a:miter lim="800000"/>
            <a:headEnd/>
            <a:tailEnd/>
          </a:ln>
        </p:spPr>
      </p:pic>
      <p:pic>
        <p:nvPicPr>
          <p:cNvPr id="29702" name="Picture 6" descr="lb2"/>
          <p:cNvPicPr>
            <a:picLocks noChangeAspect="1" noChangeArrowheads="1"/>
          </p:cNvPicPr>
          <p:nvPr/>
        </p:nvPicPr>
        <p:blipFill>
          <a:blip r:embed="rId4" cstate="print">
            <a:lum contrast="12000"/>
          </a:blip>
          <a:srcRect l="4616" r="9230"/>
          <a:stretch>
            <a:fillRect/>
          </a:stretch>
        </p:blipFill>
        <p:spPr bwMode="auto">
          <a:xfrm>
            <a:off x="4267200" y="1981200"/>
            <a:ext cx="4648200" cy="3614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down)">
                                      <p:cBhvr>
                                        <p:cTn id="7" dur="580">
                                          <p:stCondLst>
                                            <p:cond delay="0"/>
                                          </p:stCondLst>
                                        </p:cTn>
                                        <p:tgtEl>
                                          <p:spTgt spid="29700"/>
                                        </p:tgtEl>
                                      </p:cBhvr>
                                    </p:animEffect>
                                    <p:anim calcmode="lin" valueType="num">
                                      <p:cBhvr>
                                        <p:cTn id="8" dur="1822" tmFilter="0,0; 0.14,0.36; 0.43,0.73; 0.71,0.91; 1.0,1.0">
                                          <p:stCondLst>
                                            <p:cond delay="0"/>
                                          </p:stCondLst>
                                        </p:cTn>
                                        <p:tgtEl>
                                          <p:spTgt spid="297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7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7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7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700"/>
                                        </p:tgtEl>
                                        <p:attrNameLst>
                                          <p:attrName>ppt_y</p:attrName>
                                        </p:attrNameLst>
                                      </p:cBhvr>
                                      <p:tavLst>
                                        <p:tav tm="0" fmla="#ppt_y-sin(pi*$)/81">
                                          <p:val>
                                            <p:fltVal val="0"/>
                                          </p:val>
                                        </p:tav>
                                        <p:tav tm="100000">
                                          <p:val>
                                            <p:fltVal val="1"/>
                                          </p:val>
                                        </p:tav>
                                      </p:tavLst>
                                    </p:anim>
                                    <p:animScale>
                                      <p:cBhvr>
                                        <p:cTn id="13" dur="26">
                                          <p:stCondLst>
                                            <p:cond delay="650"/>
                                          </p:stCondLst>
                                        </p:cTn>
                                        <p:tgtEl>
                                          <p:spTgt spid="29700"/>
                                        </p:tgtEl>
                                      </p:cBhvr>
                                      <p:to x="100000" y="60000"/>
                                    </p:animScale>
                                    <p:animScale>
                                      <p:cBhvr>
                                        <p:cTn id="14" dur="166" decel="50000">
                                          <p:stCondLst>
                                            <p:cond delay="676"/>
                                          </p:stCondLst>
                                        </p:cTn>
                                        <p:tgtEl>
                                          <p:spTgt spid="29700"/>
                                        </p:tgtEl>
                                      </p:cBhvr>
                                      <p:to x="100000" y="100000"/>
                                    </p:animScale>
                                    <p:animScale>
                                      <p:cBhvr>
                                        <p:cTn id="15" dur="26">
                                          <p:stCondLst>
                                            <p:cond delay="1312"/>
                                          </p:stCondLst>
                                        </p:cTn>
                                        <p:tgtEl>
                                          <p:spTgt spid="29700"/>
                                        </p:tgtEl>
                                      </p:cBhvr>
                                      <p:to x="100000" y="80000"/>
                                    </p:animScale>
                                    <p:animScale>
                                      <p:cBhvr>
                                        <p:cTn id="16" dur="166" decel="50000">
                                          <p:stCondLst>
                                            <p:cond delay="1338"/>
                                          </p:stCondLst>
                                        </p:cTn>
                                        <p:tgtEl>
                                          <p:spTgt spid="29700"/>
                                        </p:tgtEl>
                                      </p:cBhvr>
                                      <p:to x="100000" y="100000"/>
                                    </p:animScale>
                                    <p:animScale>
                                      <p:cBhvr>
                                        <p:cTn id="17" dur="26">
                                          <p:stCondLst>
                                            <p:cond delay="1642"/>
                                          </p:stCondLst>
                                        </p:cTn>
                                        <p:tgtEl>
                                          <p:spTgt spid="29700"/>
                                        </p:tgtEl>
                                      </p:cBhvr>
                                      <p:to x="100000" y="90000"/>
                                    </p:animScale>
                                    <p:animScale>
                                      <p:cBhvr>
                                        <p:cTn id="18" dur="166" decel="50000">
                                          <p:stCondLst>
                                            <p:cond delay="1668"/>
                                          </p:stCondLst>
                                        </p:cTn>
                                        <p:tgtEl>
                                          <p:spTgt spid="29700"/>
                                        </p:tgtEl>
                                      </p:cBhvr>
                                      <p:to x="100000" y="100000"/>
                                    </p:animScale>
                                    <p:animScale>
                                      <p:cBhvr>
                                        <p:cTn id="19" dur="26">
                                          <p:stCondLst>
                                            <p:cond delay="1808"/>
                                          </p:stCondLst>
                                        </p:cTn>
                                        <p:tgtEl>
                                          <p:spTgt spid="29700"/>
                                        </p:tgtEl>
                                      </p:cBhvr>
                                      <p:to x="100000" y="95000"/>
                                    </p:animScale>
                                    <p:animScale>
                                      <p:cBhvr>
                                        <p:cTn id="20" dur="166" decel="50000">
                                          <p:stCondLst>
                                            <p:cond delay="1834"/>
                                          </p:stCondLst>
                                        </p:cTn>
                                        <p:tgtEl>
                                          <p:spTgt spid="297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2" cstate="print"/>
          <a:srcRect/>
          <a:stretch>
            <a:fillRect/>
          </a:stretch>
        </p:blipFill>
        <p:spPr bwMode="auto">
          <a:xfrm>
            <a:off x="304800" y="0"/>
            <a:ext cx="8540409" cy="70408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US" sz="4000" dirty="0">
                <a:solidFill>
                  <a:srgbClr val="FFFF00"/>
                </a:solidFill>
                <a:latin typeface="Times New Roman" pitchFamily="18" charset="0"/>
              </a:rPr>
              <a:t>Brown v. Board of Education, Topeka Kansas (1954)</a:t>
            </a:r>
          </a:p>
        </p:txBody>
      </p:sp>
      <p:sp>
        <p:nvSpPr>
          <p:cNvPr id="4099" name="Rectangle 3"/>
          <p:cNvSpPr>
            <a:spLocks noGrp="1" noChangeArrowheads="1"/>
          </p:cNvSpPr>
          <p:nvPr>
            <p:ph type="body" idx="1"/>
          </p:nvPr>
        </p:nvSpPr>
        <p:spPr>
          <a:xfrm>
            <a:off x="457200" y="1600200"/>
            <a:ext cx="8229600" cy="2057400"/>
          </a:xfrm>
        </p:spPr>
        <p:txBody>
          <a:bodyPr/>
          <a:lstStyle/>
          <a:p>
            <a:r>
              <a:rPr lang="en-US" dirty="0">
                <a:solidFill>
                  <a:schemeClr val="bg1"/>
                </a:solidFill>
              </a:rPr>
              <a:t>Who is involved?</a:t>
            </a:r>
          </a:p>
          <a:p>
            <a:pPr lvl="1"/>
            <a:r>
              <a:rPr lang="en-US" b="1" dirty="0">
                <a:solidFill>
                  <a:srgbClr val="FF0000"/>
                </a:solidFill>
              </a:rPr>
              <a:t>Linda Brown</a:t>
            </a:r>
            <a:r>
              <a:rPr lang="en-US" dirty="0">
                <a:solidFill>
                  <a:srgbClr val="FF0000"/>
                </a:solidFill>
              </a:rPr>
              <a:t> </a:t>
            </a:r>
            <a:r>
              <a:rPr lang="en-US" dirty="0">
                <a:solidFill>
                  <a:schemeClr val="bg1"/>
                </a:solidFill>
              </a:rPr>
              <a:t>=</a:t>
            </a:r>
            <a:r>
              <a:rPr lang="en-US" dirty="0"/>
              <a:t> </a:t>
            </a:r>
            <a:r>
              <a:rPr lang="en-US" dirty="0">
                <a:solidFill>
                  <a:schemeClr val="bg1"/>
                </a:solidFill>
              </a:rPr>
              <a:t>8 year old defendant</a:t>
            </a:r>
          </a:p>
          <a:p>
            <a:pPr lvl="2"/>
            <a:r>
              <a:rPr lang="en-US" dirty="0">
                <a:solidFill>
                  <a:schemeClr val="bg1"/>
                </a:solidFill>
              </a:rPr>
              <a:t>White school = 2 blocks</a:t>
            </a:r>
          </a:p>
          <a:p>
            <a:pPr lvl="2"/>
            <a:r>
              <a:rPr lang="en-US" dirty="0">
                <a:solidFill>
                  <a:schemeClr val="bg1"/>
                </a:solidFill>
              </a:rPr>
              <a:t>Black school = 21 blocks</a:t>
            </a:r>
          </a:p>
          <a:p>
            <a:pPr lvl="2">
              <a:buFontTx/>
              <a:buNone/>
            </a:pPr>
            <a:endParaRPr lang="en-US" dirty="0"/>
          </a:p>
        </p:txBody>
      </p:sp>
      <p:sp>
        <p:nvSpPr>
          <p:cNvPr id="4100" name="Text Box 4"/>
          <p:cNvSpPr txBox="1">
            <a:spLocks noChangeArrowheads="1"/>
          </p:cNvSpPr>
          <p:nvPr/>
        </p:nvSpPr>
        <p:spPr bwMode="auto">
          <a:xfrm>
            <a:off x="838200" y="3733800"/>
            <a:ext cx="8305800" cy="1373188"/>
          </a:xfrm>
          <a:prstGeom prst="rect">
            <a:avLst/>
          </a:prstGeom>
          <a:noFill/>
          <a:ln w="9525">
            <a:noFill/>
            <a:miter lim="800000"/>
            <a:headEnd/>
            <a:tailEnd/>
          </a:ln>
          <a:effectLst/>
        </p:spPr>
        <p:txBody>
          <a:bodyPr>
            <a:spAutoFit/>
          </a:bodyPr>
          <a:lstStyle/>
          <a:p>
            <a:pPr>
              <a:spcBef>
                <a:spcPct val="50000"/>
              </a:spcBef>
              <a:buFontTx/>
              <a:buChar char="-"/>
            </a:pPr>
            <a:r>
              <a:rPr lang="en-US" sz="2800" b="1" dirty="0" err="1">
                <a:solidFill>
                  <a:srgbClr val="FFC000"/>
                </a:solidFill>
              </a:rPr>
              <a:t>Thurgood</a:t>
            </a:r>
            <a:r>
              <a:rPr lang="en-US" sz="2800" b="1" dirty="0">
                <a:solidFill>
                  <a:srgbClr val="FFC000"/>
                </a:solidFill>
              </a:rPr>
              <a:t> Marshall</a:t>
            </a:r>
            <a:r>
              <a:rPr lang="en-US" sz="2800" dirty="0">
                <a:solidFill>
                  <a:srgbClr val="FFC000"/>
                </a:solidFill>
              </a:rPr>
              <a:t> </a:t>
            </a:r>
            <a:r>
              <a:rPr lang="en-US" sz="2800" dirty="0">
                <a:solidFill>
                  <a:schemeClr val="bg1"/>
                </a:solidFill>
              </a:rPr>
              <a:t>=</a:t>
            </a:r>
            <a:r>
              <a:rPr lang="en-US" sz="2800" dirty="0"/>
              <a:t> </a:t>
            </a:r>
            <a:r>
              <a:rPr lang="en-US" sz="2800" dirty="0">
                <a:solidFill>
                  <a:schemeClr val="bg1"/>
                </a:solidFill>
              </a:rPr>
              <a:t>lawyer, would become 1</a:t>
            </a:r>
            <a:r>
              <a:rPr lang="en-US" sz="2800" baseline="30000" dirty="0">
                <a:solidFill>
                  <a:schemeClr val="bg1"/>
                </a:solidFill>
              </a:rPr>
              <a:t>st</a:t>
            </a:r>
            <a:r>
              <a:rPr lang="en-US" sz="2800" dirty="0">
                <a:solidFill>
                  <a:schemeClr val="bg1"/>
                </a:solidFill>
              </a:rPr>
              <a:t> African American Supreme Court justice…appointed by LBJ</a:t>
            </a:r>
          </a:p>
        </p:txBody>
      </p:sp>
      <p:sp>
        <p:nvSpPr>
          <p:cNvPr id="4102" name="Text Box 6"/>
          <p:cNvSpPr txBox="1">
            <a:spLocks noChangeArrowheads="1"/>
          </p:cNvSpPr>
          <p:nvPr/>
        </p:nvSpPr>
        <p:spPr bwMode="auto">
          <a:xfrm>
            <a:off x="838200" y="5486400"/>
            <a:ext cx="8077200" cy="1587500"/>
          </a:xfrm>
          <a:prstGeom prst="rect">
            <a:avLst/>
          </a:prstGeom>
          <a:noFill/>
          <a:ln w="9525">
            <a:noFill/>
            <a:miter lim="800000"/>
            <a:headEnd/>
            <a:tailEnd/>
          </a:ln>
          <a:effectLst/>
        </p:spPr>
        <p:txBody>
          <a:bodyPr>
            <a:spAutoFit/>
          </a:bodyPr>
          <a:lstStyle/>
          <a:p>
            <a:pPr>
              <a:spcBef>
                <a:spcPct val="50000"/>
              </a:spcBef>
              <a:buFontTx/>
              <a:buChar char="-"/>
            </a:pPr>
            <a:r>
              <a:rPr lang="en-US" sz="2800" b="1" dirty="0">
                <a:solidFill>
                  <a:schemeClr val="folHlink"/>
                </a:solidFill>
              </a:rPr>
              <a:t>Public Schools of Topeka Kansas</a:t>
            </a:r>
            <a:r>
              <a:rPr lang="en-US" sz="2800" dirty="0"/>
              <a:t> </a:t>
            </a:r>
            <a:r>
              <a:rPr lang="en-US" sz="2800" dirty="0">
                <a:solidFill>
                  <a:schemeClr val="bg1"/>
                </a:solidFill>
              </a:rPr>
              <a:t>= @ the time were segregated.</a:t>
            </a:r>
          </a:p>
          <a:p>
            <a:pPr>
              <a:spcBef>
                <a:spcPct val="50000"/>
              </a:spcBef>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Scale>
                                      <p:cBhvr>
                                        <p:cTn id="7" dur="1000" decel="50000" fill="hold">
                                          <p:stCondLst>
                                            <p:cond delay="0"/>
                                          </p:stCondLst>
                                        </p:cTn>
                                        <p:tgtEl>
                                          <p:spTgt spid="409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099">
                                            <p:txEl>
                                              <p:pRg st="0" end="0"/>
                                            </p:txEl>
                                          </p:spTgt>
                                        </p:tgtEl>
                                        <p:attrNameLst>
                                          <p:attrName>ppt_x</p:attrName>
                                          <p:attrName>ppt_y</p:attrName>
                                        </p:attrNameLst>
                                      </p:cBhvr>
                                    </p:animMotion>
                                    <p:animEffect transition="in" filter="fade">
                                      <p:cBhvr>
                                        <p:cTn id="9" dur="1000"/>
                                        <p:tgtEl>
                                          <p:spTgt spid="4099">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Scale>
                                      <p:cBhvr>
                                        <p:cTn id="12" dur="1000" decel="50000" fill="hold">
                                          <p:stCondLst>
                                            <p:cond delay="0"/>
                                          </p:stCondLst>
                                        </p:cTn>
                                        <p:tgtEl>
                                          <p:spTgt spid="409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99">
                                            <p:txEl>
                                              <p:pRg st="1" end="1"/>
                                            </p:txEl>
                                          </p:spTgt>
                                        </p:tgtEl>
                                        <p:attrNameLst>
                                          <p:attrName>ppt_x</p:attrName>
                                          <p:attrName>ppt_y</p:attrName>
                                        </p:attrNameLst>
                                      </p:cBhvr>
                                    </p:animMotion>
                                    <p:animEffect transition="in" filter="fade">
                                      <p:cBhvr>
                                        <p:cTn id="14" dur="1000"/>
                                        <p:tgtEl>
                                          <p:spTgt spid="4099">
                                            <p:txEl>
                                              <p:pRg st="1" end="1"/>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Scale>
                                      <p:cBhvr>
                                        <p:cTn id="17" dur="1000" decel="50000" fill="hold">
                                          <p:stCondLst>
                                            <p:cond delay="0"/>
                                          </p:stCondLst>
                                        </p:cTn>
                                        <p:tgtEl>
                                          <p:spTgt spid="409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99">
                                            <p:txEl>
                                              <p:pRg st="2" end="2"/>
                                            </p:txEl>
                                          </p:spTgt>
                                        </p:tgtEl>
                                        <p:attrNameLst>
                                          <p:attrName>ppt_x</p:attrName>
                                          <p:attrName>ppt_y</p:attrName>
                                        </p:attrNameLst>
                                      </p:cBhvr>
                                    </p:animMotion>
                                    <p:animEffect transition="in" filter="fade">
                                      <p:cBhvr>
                                        <p:cTn id="19" dur="1000"/>
                                        <p:tgtEl>
                                          <p:spTgt spid="4099">
                                            <p:txEl>
                                              <p:pRg st="2" end="2"/>
                                            </p:txEl>
                                          </p:spTgt>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Scale>
                                      <p:cBhvr>
                                        <p:cTn id="22" dur="1000" decel="50000" fill="hold">
                                          <p:stCondLst>
                                            <p:cond delay="0"/>
                                          </p:stCondLst>
                                        </p:cTn>
                                        <p:tgtEl>
                                          <p:spTgt spid="409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099">
                                            <p:txEl>
                                              <p:pRg st="3" end="3"/>
                                            </p:txEl>
                                          </p:spTgt>
                                        </p:tgtEl>
                                        <p:attrNameLst>
                                          <p:attrName>ppt_x</p:attrName>
                                          <p:attrName>ppt_y</p:attrName>
                                        </p:attrNameLst>
                                      </p:cBhvr>
                                    </p:animMotion>
                                    <p:animEffect transition="in" filter="fade">
                                      <p:cBhvr>
                                        <p:cTn id="24" dur="1000"/>
                                        <p:tgtEl>
                                          <p:spTgt spid="4099">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4100"/>
                                        </p:tgtEl>
                                        <p:attrNameLst>
                                          <p:attrName>style.visibility</p:attrName>
                                        </p:attrNameLst>
                                      </p:cBhvr>
                                      <p:to>
                                        <p:strVal val="visible"/>
                                      </p:to>
                                    </p:set>
                                    <p:anim calcmode="lin" valueType="num">
                                      <p:cBhvr>
                                        <p:cTn id="29" dur="500" fill="hold"/>
                                        <p:tgtEl>
                                          <p:spTgt spid="4100"/>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4100"/>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4100"/>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4102"/>
                                        </p:tgtEl>
                                        <p:attrNameLst>
                                          <p:attrName>style.visibility</p:attrName>
                                        </p:attrNameLst>
                                      </p:cBhvr>
                                      <p:to>
                                        <p:strVal val="visible"/>
                                      </p:to>
                                    </p:set>
                                    <p:anim calcmode="lin" valueType="num">
                                      <p:cBhvr>
                                        <p:cTn id="37" dur="500" fill="hold"/>
                                        <p:tgtEl>
                                          <p:spTgt spid="410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102"/>
                                        </p:tgtEl>
                                        <p:attrNameLst>
                                          <p:attrName>ppt_y</p:attrName>
                                        </p:attrNameLst>
                                      </p:cBhvr>
                                      <p:tavLst>
                                        <p:tav tm="0">
                                          <p:val>
                                            <p:strVal val="#ppt_y"/>
                                          </p:val>
                                        </p:tav>
                                        <p:tav tm="100000">
                                          <p:val>
                                            <p:strVal val="#ppt_y"/>
                                          </p:val>
                                        </p:tav>
                                      </p:tavLst>
                                    </p:anim>
                                    <p:anim calcmode="lin" valueType="num">
                                      <p:cBhvr>
                                        <p:cTn id="39" dur="500" fill="hold"/>
                                        <p:tgtEl>
                                          <p:spTgt spid="410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10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4100" grpId="0"/>
      <p:bldP spid="41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838200"/>
            <a:ext cx="8229600" cy="1143000"/>
          </a:xfrm>
          <a:solidFill>
            <a:schemeClr val="accent1">
              <a:alpha val="60001"/>
            </a:schemeClr>
          </a:solidFill>
        </p:spPr>
        <p:txBody>
          <a:bodyPr/>
          <a:lstStyle/>
          <a:p>
            <a:r>
              <a:rPr lang="en-US" sz="6000">
                <a:latin typeface="Monotype Corsiva" pitchFamily="66" charset="0"/>
              </a:rPr>
              <a:t>Ruling in Brown v. Board </a:t>
            </a:r>
          </a:p>
        </p:txBody>
      </p:sp>
      <p:sp>
        <p:nvSpPr>
          <p:cNvPr id="32771" name="Rectangle 3"/>
          <p:cNvSpPr>
            <a:spLocks noGrp="1" noChangeArrowheads="1"/>
          </p:cNvSpPr>
          <p:nvPr>
            <p:ph type="body" idx="1"/>
          </p:nvPr>
        </p:nvSpPr>
        <p:spPr>
          <a:xfrm>
            <a:off x="1143000" y="2590800"/>
            <a:ext cx="6705600" cy="1828800"/>
          </a:xfrm>
          <a:solidFill>
            <a:schemeClr val="accent1">
              <a:alpha val="50000"/>
            </a:schemeClr>
          </a:solidFill>
        </p:spPr>
        <p:txBody>
          <a:bodyPr/>
          <a:lstStyle/>
          <a:p>
            <a:pPr algn="ctr"/>
            <a:r>
              <a:rPr lang="en-US" sz="4800"/>
              <a:t>Desegregate the schools!</a:t>
            </a:r>
          </a:p>
        </p:txBody>
      </p:sp>
      <p:sp>
        <p:nvSpPr>
          <p:cNvPr id="32772" name="Text Box 4"/>
          <p:cNvSpPr txBox="1">
            <a:spLocks noChangeArrowheads="1"/>
          </p:cNvSpPr>
          <p:nvPr/>
        </p:nvSpPr>
        <p:spPr bwMode="auto">
          <a:xfrm>
            <a:off x="1143000" y="4648200"/>
            <a:ext cx="6705600" cy="823913"/>
          </a:xfrm>
          <a:prstGeom prst="rect">
            <a:avLst/>
          </a:prstGeom>
          <a:solidFill>
            <a:schemeClr val="bg1"/>
          </a:solidFill>
          <a:ln w="9525">
            <a:noFill/>
            <a:miter lim="800000"/>
            <a:headEnd/>
            <a:tailEnd/>
          </a:ln>
          <a:effectLst/>
        </p:spPr>
        <p:txBody>
          <a:bodyPr>
            <a:spAutoFit/>
          </a:bodyPr>
          <a:lstStyle/>
          <a:p>
            <a:pPr>
              <a:spcBef>
                <a:spcPct val="50000"/>
              </a:spcBef>
            </a:pPr>
            <a:r>
              <a:rPr lang="en-US" sz="4800" b="1">
                <a:solidFill>
                  <a:srgbClr val="3333CC"/>
                </a:solidFill>
                <a:latin typeface="Monotype Corsiva" pitchFamily="66" charset="0"/>
              </a:rPr>
              <a:t>GOAL = 500 schools in 1 year</a:t>
            </a:r>
          </a:p>
        </p:txBody>
      </p:sp>
      <p:sp>
        <p:nvSpPr>
          <p:cNvPr id="7" name="Film">
            <a:hlinkClick r:id="rId3" action="ppaction://hlinkfile"/>
          </p:cNvPr>
          <p:cNvSpPr>
            <a:spLocks noEditPoints="1" noChangeArrowheads="1"/>
          </p:cNvSpPr>
          <p:nvPr/>
        </p:nvSpPr>
        <p:spPr bwMode="auto">
          <a:xfrm>
            <a:off x="7924800" y="5181600"/>
            <a:ext cx="1057275" cy="14478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FFFFCC"/>
          </a:solidFill>
          <a:ln w="9525">
            <a:solidFill>
              <a:srgbClr val="000000"/>
            </a:solidFill>
            <a:miter lim="800000"/>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800" decel="100000"/>
                                        <p:tgtEl>
                                          <p:spTgt spid="32770"/>
                                        </p:tgtEl>
                                      </p:cBhvr>
                                    </p:animEffect>
                                    <p:anim calcmode="lin" valueType="num">
                                      <p:cBhvr>
                                        <p:cTn id="8" dur="800" decel="100000" fill="hold"/>
                                        <p:tgtEl>
                                          <p:spTgt spid="32770"/>
                                        </p:tgtEl>
                                        <p:attrNameLst>
                                          <p:attrName>style.rotation</p:attrName>
                                        </p:attrNameLst>
                                      </p:cBhvr>
                                      <p:tavLst>
                                        <p:tav tm="0">
                                          <p:val>
                                            <p:fltVal val="-90"/>
                                          </p:val>
                                        </p:tav>
                                        <p:tav tm="100000">
                                          <p:val>
                                            <p:fltVal val="0"/>
                                          </p:val>
                                        </p:tav>
                                      </p:tavLst>
                                    </p:anim>
                                    <p:anim calcmode="lin" valueType="num">
                                      <p:cBhvr>
                                        <p:cTn id="9" dur="800" decel="100000" fill="hold"/>
                                        <p:tgtEl>
                                          <p:spTgt spid="32770"/>
                                        </p:tgtEl>
                                        <p:attrNameLst>
                                          <p:attrName>ppt_x</p:attrName>
                                        </p:attrNameLst>
                                      </p:cBhvr>
                                      <p:tavLst>
                                        <p:tav tm="0">
                                          <p:val>
                                            <p:strVal val="#ppt_x+0.4"/>
                                          </p:val>
                                        </p:tav>
                                        <p:tav tm="100000">
                                          <p:val>
                                            <p:strVal val="#ppt_x-0.05"/>
                                          </p:val>
                                        </p:tav>
                                      </p:tavLst>
                                    </p:anim>
                                    <p:anim calcmode="lin" valueType="num">
                                      <p:cBhvr>
                                        <p:cTn id="10" dur="800" decel="100000" fill="hold"/>
                                        <p:tgtEl>
                                          <p:spTgt spid="3277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277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277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2771">
                                            <p:bg/>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32772"/>
                                        </p:tgtEl>
                                        <p:attrNameLst>
                                          <p:attrName>style.visibility</p:attrName>
                                        </p:attrNameLst>
                                      </p:cBhvr>
                                      <p:to>
                                        <p:strVal val="visible"/>
                                      </p:to>
                                    </p:set>
                                    <p:animEffect transition="in" filter="fade">
                                      <p:cBhvr>
                                        <p:cTn id="25" dur="800" decel="100000"/>
                                        <p:tgtEl>
                                          <p:spTgt spid="32772"/>
                                        </p:tgtEl>
                                      </p:cBhvr>
                                    </p:animEffect>
                                    <p:anim calcmode="lin" valueType="num">
                                      <p:cBhvr>
                                        <p:cTn id="26" dur="800" decel="100000" fill="hold"/>
                                        <p:tgtEl>
                                          <p:spTgt spid="32772"/>
                                        </p:tgtEl>
                                        <p:attrNameLst>
                                          <p:attrName>style.rotation</p:attrName>
                                        </p:attrNameLst>
                                      </p:cBhvr>
                                      <p:tavLst>
                                        <p:tav tm="0">
                                          <p:val>
                                            <p:fltVal val="-90"/>
                                          </p:val>
                                        </p:tav>
                                        <p:tav tm="100000">
                                          <p:val>
                                            <p:fltVal val="0"/>
                                          </p:val>
                                        </p:tav>
                                      </p:tavLst>
                                    </p:anim>
                                    <p:anim calcmode="lin" valueType="num">
                                      <p:cBhvr>
                                        <p:cTn id="27" dur="800" decel="100000" fill="hold"/>
                                        <p:tgtEl>
                                          <p:spTgt spid="32772"/>
                                        </p:tgtEl>
                                        <p:attrNameLst>
                                          <p:attrName>ppt_x</p:attrName>
                                        </p:attrNameLst>
                                      </p:cBhvr>
                                      <p:tavLst>
                                        <p:tav tm="0">
                                          <p:val>
                                            <p:strVal val="#ppt_x+0.4"/>
                                          </p:val>
                                        </p:tav>
                                        <p:tav tm="100000">
                                          <p:val>
                                            <p:strVal val="#ppt_x-0.05"/>
                                          </p:val>
                                        </p:tav>
                                      </p:tavLst>
                                    </p:anim>
                                    <p:anim calcmode="lin" valueType="num">
                                      <p:cBhvr>
                                        <p:cTn id="28" dur="800" decel="100000" fill="hold"/>
                                        <p:tgtEl>
                                          <p:spTgt spid="3277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277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277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build="p" animBg="1"/>
      <p:bldP spid="3277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ChangeArrowheads="1"/>
          </p:cNvSpPr>
          <p:nvPr/>
        </p:nvSpPr>
        <p:spPr bwMode="auto">
          <a:xfrm>
            <a:off x="228600" y="1219200"/>
            <a:ext cx="8686800" cy="4495800"/>
          </a:xfrm>
          <a:prstGeom prst="rect">
            <a:avLst/>
          </a:prstGeom>
          <a:solidFill>
            <a:schemeClr val="accent1">
              <a:alpha val="50000"/>
            </a:schemeClr>
          </a:solidFill>
          <a:ln w="76200">
            <a:solidFill>
              <a:schemeClr val="bg1"/>
            </a:solidFill>
            <a:miter lim="800000"/>
            <a:headEnd/>
            <a:tailEnd/>
          </a:ln>
          <a:effectLst/>
        </p:spPr>
        <p:txBody>
          <a:bodyPr anchor="ctr"/>
          <a:lstStyle/>
          <a:p>
            <a:pPr algn="ctr"/>
            <a:r>
              <a:rPr lang="en-US" sz="6600" u="sng">
                <a:latin typeface="Forte" pitchFamily="66" charset="0"/>
              </a:rPr>
              <a:t>Part 2</a:t>
            </a:r>
            <a:r>
              <a:rPr lang="en-US" sz="6600">
                <a:latin typeface="Forte" pitchFamily="66" charset="0"/>
              </a:rPr>
              <a:t>: </a:t>
            </a:r>
            <a:br>
              <a:rPr lang="en-US" sz="6600">
                <a:latin typeface="Forte" pitchFamily="66" charset="0"/>
              </a:rPr>
            </a:br>
            <a:r>
              <a:rPr lang="en-US" sz="6600">
                <a:latin typeface="Forte" pitchFamily="66" charset="0"/>
              </a:rPr>
              <a:t>Integrating Transportation &amp; Public Facilities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diamond(in)">
                                      <p:cBhvr>
                                        <p:cTn id="7" dur="2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4" name="Picture 6"/>
          <p:cNvPicPr>
            <a:picLocks noChangeAspect="1" noChangeArrowheads="1"/>
          </p:cNvPicPr>
          <p:nvPr/>
        </p:nvPicPr>
        <p:blipFill>
          <a:blip r:embed="rId3" cstate="print"/>
          <a:srcRect l="19930" t="8000" r="11743" b="31000"/>
          <a:stretch>
            <a:fillRect/>
          </a:stretch>
        </p:blipFill>
        <p:spPr bwMode="auto">
          <a:xfrm>
            <a:off x="0" y="457200"/>
            <a:ext cx="2638425" cy="3352800"/>
          </a:xfrm>
          <a:prstGeom prst="rect">
            <a:avLst/>
          </a:prstGeom>
          <a:noFill/>
          <a:ln w="9525">
            <a:noFill/>
            <a:miter lim="800000"/>
            <a:headEnd/>
            <a:tailEnd/>
          </a:ln>
          <a:effectLst/>
        </p:spPr>
      </p:pic>
      <p:pic>
        <p:nvPicPr>
          <p:cNvPr id="48135" name="Picture 7"/>
          <p:cNvPicPr>
            <a:picLocks noChangeAspect="1" noChangeArrowheads="1"/>
          </p:cNvPicPr>
          <p:nvPr/>
        </p:nvPicPr>
        <p:blipFill>
          <a:blip r:embed="rId4" cstate="print"/>
          <a:srcRect/>
          <a:stretch>
            <a:fillRect/>
          </a:stretch>
        </p:blipFill>
        <p:spPr bwMode="auto">
          <a:xfrm>
            <a:off x="1524000" y="2819400"/>
            <a:ext cx="5410200" cy="3530600"/>
          </a:xfrm>
          <a:prstGeom prst="rect">
            <a:avLst/>
          </a:prstGeom>
          <a:noFill/>
          <a:ln w="9525">
            <a:noFill/>
            <a:miter lim="800000"/>
            <a:headEnd/>
            <a:tailEnd/>
          </a:ln>
          <a:effectLst/>
        </p:spPr>
      </p:pic>
      <p:pic>
        <p:nvPicPr>
          <p:cNvPr id="48136" name="Picture 8"/>
          <p:cNvPicPr>
            <a:picLocks noChangeAspect="1" noChangeArrowheads="1"/>
          </p:cNvPicPr>
          <p:nvPr/>
        </p:nvPicPr>
        <p:blipFill>
          <a:blip r:embed="rId5" cstate="print"/>
          <a:srcRect/>
          <a:stretch>
            <a:fillRect/>
          </a:stretch>
        </p:blipFill>
        <p:spPr bwMode="auto">
          <a:xfrm>
            <a:off x="2667000" y="304800"/>
            <a:ext cx="3048000" cy="3048000"/>
          </a:xfrm>
          <a:prstGeom prst="rect">
            <a:avLst/>
          </a:prstGeom>
          <a:noFill/>
          <a:ln w="9525">
            <a:noFill/>
            <a:miter lim="800000"/>
            <a:headEnd/>
            <a:tailEnd/>
          </a:ln>
          <a:effectLst/>
        </p:spPr>
      </p:pic>
      <p:pic>
        <p:nvPicPr>
          <p:cNvPr id="48137" name="Picture 9"/>
          <p:cNvPicPr>
            <a:picLocks noChangeAspect="1" noChangeArrowheads="1"/>
          </p:cNvPicPr>
          <p:nvPr/>
        </p:nvPicPr>
        <p:blipFill>
          <a:blip r:embed="rId6" cstate="print"/>
          <a:srcRect/>
          <a:stretch>
            <a:fillRect/>
          </a:stretch>
        </p:blipFill>
        <p:spPr bwMode="auto">
          <a:xfrm>
            <a:off x="5638800" y="381000"/>
            <a:ext cx="3311525" cy="3962400"/>
          </a:xfrm>
          <a:prstGeom prst="rect">
            <a:avLst/>
          </a:prstGeom>
          <a:noFill/>
          <a:ln w="9525">
            <a:noFill/>
            <a:miter lim="800000"/>
            <a:headEnd/>
            <a:tailEnd/>
          </a:ln>
          <a:effectLst/>
        </p:spPr>
      </p:pic>
      <p:sp>
        <p:nvSpPr>
          <p:cNvPr id="48138" name="Rectangle 10"/>
          <p:cNvSpPr>
            <a:spLocks noChangeArrowheads="1"/>
          </p:cNvSpPr>
          <p:nvPr/>
        </p:nvSpPr>
        <p:spPr bwMode="auto">
          <a:xfrm>
            <a:off x="304800" y="152400"/>
            <a:ext cx="8534400" cy="838200"/>
          </a:xfrm>
          <a:prstGeom prst="rect">
            <a:avLst/>
          </a:prstGeom>
          <a:noFill/>
          <a:ln w="9525">
            <a:noFill/>
            <a:miter lim="800000"/>
            <a:headEnd/>
            <a:tailEnd/>
          </a:ln>
          <a:effectLst/>
        </p:spPr>
        <p:txBody>
          <a:bodyPr anchor="ctr"/>
          <a:lstStyle/>
          <a:p>
            <a:pPr algn="ctr"/>
            <a:r>
              <a:rPr lang="en-US" sz="4000">
                <a:solidFill>
                  <a:schemeClr val="bg1"/>
                </a:solidFill>
                <a:latin typeface="Forte" pitchFamily="66" charset="0"/>
              </a:rPr>
              <a:t>Let me tell you a story…</a:t>
            </a:r>
          </a:p>
        </p:txBody>
      </p:sp>
      <p:sp>
        <p:nvSpPr>
          <p:cNvPr id="48132" name="Text Box 4"/>
          <p:cNvSpPr txBox="1">
            <a:spLocks noChangeArrowheads="1"/>
          </p:cNvSpPr>
          <p:nvPr/>
        </p:nvSpPr>
        <p:spPr bwMode="auto">
          <a:xfrm>
            <a:off x="381000" y="5486400"/>
            <a:ext cx="4953000" cy="1066800"/>
          </a:xfrm>
          <a:prstGeom prst="rect">
            <a:avLst/>
          </a:prstGeom>
          <a:solidFill>
            <a:schemeClr val="accent1"/>
          </a:solidFill>
          <a:ln w="9525">
            <a:noFill/>
            <a:miter lim="800000"/>
            <a:headEnd/>
            <a:tailEnd/>
          </a:ln>
          <a:effectLst/>
        </p:spPr>
        <p:txBody>
          <a:bodyPr>
            <a:spAutoFit/>
          </a:bodyPr>
          <a:lstStyle/>
          <a:p>
            <a:pPr algn="ctr"/>
            <a:r>
              <a:rPr lang="en-US" sz="3200" b="1"/>
              <a:t>December 1, 1955 in Montgomery, Alabama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8138"/>
                                        </p:tgtEl>
                                        <p:attrNameLst>
                                          <p:attrName>style.visibility</p:attrName>
                                        </p:attrNameLst>
                                      </p:cBhvr>
                                      <p:to>
                                        <p:strVal val="visible"/>
                                      </p:to>
                                    </p:set>
                                    <p:animScale>
                                      <p:cBhvr>
                                        <p:cTn id="7" dur="1000" decel="50000" fill="hold">
                                          <p:stCondLst>
                                            <p:cond delay="0"/>
                                          </p:stCondLst>
                                        </p:cTn>
                                        <p:tgtEl>
                                          <p:spTgt spid="481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8138"/>
                                        </p:tgtEl>
                                        <p:attrNameLst>
                                          <p:attrName>ppt_x</p:attrName>
                                          <p:attrName>ppt_y</p:attrName>
                                        </p:attrNameLst>
                                      </p:cBhvr>
                                    </p:animMotion>
                                    <p:animEffect transition="in" filter="fade">
                                      <p:cBhvr>
                                        <p:cTn id="9" dur="1000"/>
                                        <p:tgtEl>
                                          <p:spTgt spid="4813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8134"/>
                                        </p:tgtEl>
                                        <p:attrNameLst>
                                          <p:attrName>style.visibility</p:attrName>
                                        </p:attrNameLst>
                                      </p:cBhvr>
                                      <p:to>
                                        <p:strVal val="visible"/>
                                      </p:to>
                                    </p:set>
                                    <p:anim calcmode="lin" valueType="num">
                                      <p:cBhvr>
                                        <p:cTn id="14" dur="1000" fill="hold"/>
                                        <p:tgtEl>
                                          <p:spTgt spid="48134"/>
                                        </p:tgtEl>
                                        <p:attrNameLst>
                                          <p:attrName>ppt_w</p:attrName>
                                        </p:attrNameLst>
                                      </p:cBhvr>
                                      <p:tavLst>
                                        <p:tav tm="0">
                                          <p:val>
                                            <p:strVal val="#ppt_w*0.70"/>
                                          </p:val>
                                        </p:tav>
                                        <p:tav tm="100000">
                                          <p:val>
                                            <p:strVal val="#ppt_w"/>
                                          </p:val>
                                        </p:tav>
                                      </p:tavLst>
                                    </p:anim>
                                    <p:anim calcmode="lin" valueType="num">
                                      <p:cBhvr>
                                        <p:cTn id="15" dur="1000" fill="hold"/>
                                        <p:tgtEl>
                                          <p:spTgt spid="48134"/>
                                        </p:tgtEl>
                                        <p:attrNameLst>
                                          <p:attrName>ppt_h</p:attrName>
                                        </p:attrNameLst>
                                      </p:cBhvr>
                                      <p:tavLst>
                                        <p:tav tm="0">
                                          <p:val>
                                            <p:strVal val="#ppt_h"/>
                                          </p:val>
                                        </p:tav>
                                        <p:tav tm="100000">
                                          <p:val>
                                            <p:strVal val="#ppt_h"/>
                                          </p:val>
                                        </p:tav>
                                      </p:tavLst>
                                    </p:anim>
                                    <p:animEffect transition="in" filter="fade">
                                      <p:cBhvr>
                                        <p:cTn id="16" dur="1000"/>
                                        <p:tgtEl>
                                          <p:spTgt spid="48134"/>
                                        </p:tgtEl>
                                      </p:cBhvr>
                                    </p:animEffect>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nodeType="clickEffect">
                                  <p:stCondLst>
                                    <p:cond delay="0"/>
                                  </p:stCondLst>
                                  <p:childTnLst>
                                    <p:set>
                                      <p:cBhvr>
                                        <p:cTn id="20" dur="1" fill="hold">
                                          <p:stCondLst>
                                            <p:cond delay="0"/>
                                          </p:stCondLst>
                                        </p:cTn>
                                        <p:tgtEl>
                                          <p:spTgt spid="48135"/>
                                        </p:tgtEl>
                                        <p:attrNameLst>
                                          <p:attrName>style.visibility</p:attrName>
                                        </p:attrNameLst>
                                      </p:cBhvr>
                                      <p:to>
                                        <p:strVal val="visible"/>
                                      </p:to>
                                    </p:set>
                                    <p:anim from="(-#ppt_w/2)" to="(#ppt_x)" calcmode="lin" valueType="num">
                                      <p:cBhvr>
                                        <p:cTn id="21" dur="600" fill="hold">
                                          <p:stCondLst>
                                            <p:cond delay="0"/>
                                          </p:stCondLst>
                                        </p:cTn>
                                        <p:tgtEl>
                                          <p:spTgt spid="48135"/>
                                        </p:tgtEl>
                                        <p:attrNameLst>
                                          <p:attrName>ppt_x</p:attrName>
                                        </p:attrNameLst>
                                      </p:cBhvr>
                                    </p:anim>
                                    <p:anim from="0" to="-1.0" calcmode="lin" valueType="num">
                                      <p:cBhvr>
                                        <p:cTn id="22" dur="200" decel="50000" autoRev="1" fill="hold">
                                          <p:stCondLst>
                                            <p:cond delay="600"/>
                                          </p:stCondLst>
                                        </p:cTn>
                                        <p:tgtEl>
                                          <p:spTgt spid="48135"/>
                                        </p:tgtEl>
                                        <p:attrNameLst>
                                          <p:attrName>xshear</p:attrName>
                                        </p:attrNameLst>
                                      </p:cBhvr>
                                    </p:anim>
                                    <p:animScale>
                                      <p:cBhvr>
                                        <p:cTn id="23" dur="200" decel="100000" autoRev="1" fill="hold">
                                          <p:stCondLst>
                                            <p:cond delay="600"/>
                                          </p:stCondLst>
                                        </p:cTn>
                                        <p:tgtEl>
                                          <p:spTgt spid="48135"/>
                                        </p:tgtEl>
                                      </p:cBhvr>
                                      <p:from x="100000" y="100000"/>
                                      <p:to x="80000" y="100000"/>
                                    </p:animScale>
                                    <p:anim by="(#ppt_h/3+#ppt_w*0.1)" calcmode="lin" valueType="num">
                                      <p:cBhvr additive="sum">
                                        <p:cTn id="24" dur="200" decel="100000" autoRev="1" fill="hold">
                                          <p:stCondLst>
                                            <p:cond delay="600"/>
                                          </p:stCondLst>
                                        </p:cTn>
                                        <p:tgtEl>
                                          <p:spTgt spid="48135"/>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48136"/>
                                        </p:tgtEl>
                                        <p:attrNameLst>
                                          <p:attrName>style.visibility</p:attrName>
                                        </p:attrNameLst>
                                      </p:cBhvr>
                                      <p:to>
                                        <p:strVal val="visible"/>
                                      </p:to>
                                    </p:set>
                                    <p:anim calcmode="lin" valueType="num">
                                      <p:cBhvr>
                                        <p:cTn id="29" dur="500" fill="hold"/>
                                        <p:tgtEl>
                                          <p:spTgt spid="48136"/>
                                        </p:tgtEl>
                                        <p:attrNameLst>
                                          <p:attrName>ppt_w</p:attrName>
                                        </p:attrNameLst>
                                      </p:cBhvr>
                                      <p:tavLst>
                                        <p:tav tm="0">
                                          <p:val>
                                            <p:fltVal val="0"/>
                                          </p:val>
                                        </p:tav>
                                        <p:tav tm="100000">
                                          <p:val>
                                            <p:strVal val="#ppt_w"/>
                                          </p:val>
                                        </p:tav>
                                      </p:tavLst>
                                    </p:anim>
                                    <p:anim calcmode="lin" valueType="num">
                                      <p:cBhvr>
                                        <p:cTn id="30" dur="500" fill="hold"/>
                                        <p:tgtEl>
                                          <p:spTgt spid="48136"/>
                                        </p:tgtEl>
                                        <p:attrNameLst>
                                          <p:attrName>ppt_h</p:attrName>
                                        </p:attrNameLst>
                                      </p:cBhvr>
                                      <p:tavLst>
                                        <p:tav tm="0">
                                          <p:val>
                                            <p:fltVal val="0"/>
                                          </p:val>
                                        </p:tav>
                                        <p:tav tm="100000">
                                          <p:val>
                                            <p:strVal val="#ppt_h"/>
                                          </p:val>
                                        </p:tav>
                                      </p:tavLst>
                                    </p:anim>
                                    <p:anim calcmode="lin" valueType="num">
                                      <p:cBhvr>
                                        <p:cTn id="31" dur="500" fill="hold"/>
                                        <p:tgtEl>
                                          <p:spTgt spid="48136"/>
                                        </p:tgtEl>
                                        <p:attrNameLst>
                                          <p:attrName>style.rotation</p:attrName>
                                        </p:attrNameLst>
                                      </p:cBhvr>
                                      <p:tavLst>
                                        <p:tav tm="0">
                                          <p:val>
                                            <p:fltVal val="360"/>
                                          </p:val>
                                        </p:tav>
                                        <p:tav tm="100000">
                                          <p:val>
                                            <p:fltVal val="0"/>
                                          </p:val>
                                        </p:tav>
                                      </p:tavLst>
                                    </p:anim>
                                    <p:animEffect transition="in" filter="fade">
                                      <p:cBhvr>
                                        <p:cTn id="32" dur="500"/>
                                        <p:tgtEl>
                                          <p:spTgt spid="48136"/>
                                        </p:tgtEl>
                                      </p:cBhvr>
                                    </p:animEffect>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48137"/>
                                        </p:tgtEl>
                                        <p:attrNameLst>
                                          <p:attrName>style.visibility</p:attrName>
                                        </p:attrNameLst>
                                      </p:cBhvr>
                                      <p:to>
                                        <p:strVal val="visible"/>
                                      </p:to>
                                    </p:set>
                                    <p:anim calcmode="lin" valueType="num">
                                      <p:cBhvr>
                                        <p:cTn id="37" dur="500" fill="hold"/>
                                        <p:tgtEl>
                                          <p:spTgt spid="48137"/>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48137"/>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48137"/>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48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9" name="Line 9"/>
          <p:cNvSpPr>
            <a:spLocks noChangeShapeType="1"/>
          </p:cNvSpPr>
          <p:nvPr/>
        </p:nvSpPr>
        <p:spPr bwMode="auto">
          <a:xfrm>
            <a:off x="0" y="3352800"/>
            <a:ext cx="9144000" cy="0"/>
          </a:xfrm>
          <a:prstGeom prst="line">
            <a:avLst/>
          </a:prstGeom>
          <a:noFill/>
          <a:ln w="82550">
            <a:solidFill>
              <a:schemeClr val="tx1"/>
            </a:solidFill>
            <a:round/>
            <a:headEnd type="stealth" w="med" len="med"/>
            <a:tailEnd type="stealth" w="med" len="med"/>
          </a:ln>
          <a:effectLst/>
        </p:spPr>
        <p:txBody>
          <a:bodyPr/>
          <a:lstStyle/>
          <a:p>
            <a:endParaRPr lang="en-US"/>
          </a:p>
        </p:txBody>
      </p:sp>
      <p:pic>
        <p:nvPicPr>
          <p:cNvPr id="46091" name="Picture 11"/>
          <p:cNvPicPr>
            <a:picLocks noChangeAspect="1" noChangeArrowheads="1"/>
          </p:cNvPicPr>
          <p:nvPr/>
        </p:nvPicPr>
        <p:blipFill>
          <a:blip r:embed="rId3" cstate="print"/>
          <a:srcRect/>
          <a:stretch>
            <a:fillRect/>
          </a:stretch>
        </p:blipFill>
        <p:spPr bwMode="auto">
          <a:xfrm>
            <a:off x="228600" y="152400"/>
            <a:ext cx="2076450" cy="855663"/>
          </a:xfrm>
          <a:prstGeom prst="rect">
            <a:avLst/>
          </a:prstGeom>
          <a:noFill/>
        </p:spPr>
      </p:pic>
      <p:sp>
        <p:nvSpPr>
          <p:cNvPr id="46092" name="Text Box 12"/>
          <p:cNvSpPr txBox="1">
            <a:spLocks noChangeArrowheads="1"/>
          </p:cNvSpPr>
          <p:nvPr/>
        </p:nvSpPr>
        <p:spPr bwMode="auto">
          <a:xfrm>
            <a:off x="304800" y="1066800"/>
            <a:ext cx="1905000" cy="1562100"/>
          </a:xfrm>
          <a:prstGeom prst="rect">
            <a:avLst/>
          </a:prstGeom>
          <a:solidFill>
            <a:schemeClr val="bg1"/>
          </a:solidFill>
          <a:ln w="9525">
            <a:solidFill>
              <a:schemeClr val="tx1"/>
            </a:solidFill>
            <a:miter lim="800000"/>
            <a:headEnd/>
            <a:tailEnd/>
          </a:ln>
          <a:effectLst/>
        </p:spPr>
        <p:txBody>
          <a:bodyPr>
            <a:spAutoFit/>
          </a:bodyPr>
          <a:lstStyle/>
          <a:p>
            <a:pPr algn="ctr">
              <a:spcBef>
                <a:spcPct val="50000"/>
              </a:spcBef>
            </a:pPr>
            <a:r>
              <a:rPr lang="en-US" sz="2400" b="1" u="sng"/>
              <a:t>12-1-1955 </a:t>
            </a:r>
            <a:r>
              <a:rPr lang="en-US" sz="2400" b="1"/>
              <a:t> </a:t>
            </a:r>
          </a:p>
          <a:p>
            <a:pPr algn="ctr">
              <a:spcBef>
                <a:spcPct val="50000"/>
              </a:spcBef>
            </a:pPr>
            <a:r>
              <a:rPr lang="en-US" sz="2400" b="1"/>
              <a:t>Rosa Parks </a:t>
            </a:r>
          </a:p>
          <a:p>
            <a:pPr algn="ctr">
              <a:spcBef>
                <a:spcPct val="50000"/>
              </a:spcBef>
            </a:pPr>
            <a:r>
              <a:rPr lang="en-US" sz="2400" b="1"/>
              <a:t>Arrested</a:t>
            </a:r>
          </a:p>
        </p:txBody>
      </p:sp>
      <p:sp>
        <p:nvSpPr>
          <p:cNvPr id="46094" name="Text Box 14"/>
          <p:cNvSpPr txBox="1">
            <a:spLocks noChangeArrowheads="1"/>
          </p:cNvSpPr>
          <p:nvPr/>
        </p:nvSpPr>
        <p:spPr bwMode="auto">
          <a:xfrm>
            <a:off x="381000" y="4038600"/>
            <a:ext cx="2667000" cy="2308324"/>
          </a:xfrm>
          <a:prstGeom prst="rect">
            <a:avLst/>
          </a:prstGeom>
          <a:solidFill>
            <a:schemeClr val="bg1"/>
          </a:solidFill>
          <a:ln w="9525">
            <a:solidFill>
              <a:schemeClr val="tx1"/>
            </a:solidFill>
            <a:miter lim="800000"/>
            <a:headEnd/>
            <a:tailEnd/>
          </a:ln>
          <a:effectLst/>
        </p:spPr>
        <p:txBody>
          <a:bodyPr>
            <a:spAutoFit/>
          </a:bodyPr>
          <a:lstStyle/>
          <a:p>
            <a:pPr algn="ctr"/>
            <a:r>
              <a:rPr lang="en-US" sz="2400" b="1" u="sng" dirty="0"/>
              <a:t>12- 4-1955</a:t>
            </a:r>
            <a:r>
              <a:rPr lang="en-US" sz="2400" b="1" dirty="0"/>
              <a:t>  </a:t>
            </a:r>
          </a:p>
          <a:p>
            <a:pPr algn="ctr"/>
            <a:r>
              <a:rPr lang="en-US" sz="2400" b="1" u="sng" dirty="0"/>
              <a:t>MIA</a:t>
            </a:r>
            <a:r>
              <a:rPr lang="en-US" sz="2400" b="1" dirty="0"/>
              <a:t> is formed</a:t>
            </a:r>
          </a:p>
          <a:p>
            <a:pPr algn="ctr"/>
            <a:r>
              <a:rPr lang="en-US" sz="2400" b="1" dirty="0"/>
              <a:t>Montgomery Improvement </a:t>
            </a:r>
            <a:r>
              <a:rPr lang="en-US" sz="2400" b="1" dirty="0" smtClean="0"/>
              <a:t>Association</a:t>
            </a:r>
            <a:endParaRPr lang="en-US" sz="2400" b="1" dirty="0"/>
          </a:p>
          <a:p>
            <a:pPr algn="ctr"/>
            <a:r>
              <a:rPr lang="en-US" sz="2400" b="1" dirty="0"/>
              <a:t>MLK </a:t>
            </a:r>
            <a:r>
              <a:rPr lang="en-US" sz="2400" b="1" dirty="0" err="1"/>
              <a:t>Jr</a:t>
            </a:r>
            <a:r>
              <a:rPr lang="en-US" sz="2400" b="1" dirty="0"/>
              <a:t> = Leader</a:t>
            </a:r>
          </a:p>
        </p:txBody>
      </p:sp>
      <p:sp>
        <p:nvSpPr>
          <p:cNvPr id="46095" name="Line 15"/>
          <p:cNvSpPr>
            <a:spLocks noChangeShapeType="1"/>
          </p:cNvSpPr>
          <p:nvPr/>
        </p:nvSpPr>
        <p:spPr bwMode="auto">
          <a:xfrm flipV="1">
            <a:off x="1219200" y="2743200"/>
            <a:ext cx="0" cy="609600"/>
          </a:xfrm>
          <a:prstGeom prst="line">
            <a:avLst/>
          </a:prstGeom>
          <a:noFill/>
          <a:ln w="44450">
            <a:solidFill>
              <a:schemeClr val="tx1"/>
            </a:solidFill>
            <a:round/>
            <a:headEnd/>
            <a:tailEnd type="triangle" w="med" len="med"/>
          </a:ln>
          <a:effectLst/>
        </p:spPr>
        <p:txBody>
          <a:bodyPr/>
          <a:lstStyle/>
          <a:p>
            <a:endParaRPr lang="en-US"/>
          </a:p>
        </p:txBody>
      </p:sp>
      <p:sp>
        <p:nvSpPr>
          <p:cNvPr id="46096" name="Line 16"/>
          <p:cNvSpPr>
            <a:spLocks noChangeShapeType="1"/>
          </p:cNvSpPr>
          <p:nvPr/>
        </p:nvSpPr>
        <p:spPr bwMode="auto">
          <a:xfrm>
            <a:off x="1676400" y="3352800"/>
            <a:ext cx="0" cy="609600"/>
          </a:xfrm>
          <a:prstGeom prst="line">
            <a:avLst/>
          </a:prstGeom>
          <a:noFill/>
          <a:ln w="44450">
            <a:solidFill>
              <a:schemeClr val="tx1"/>
            </a:solidFill>
            <a:round/>
            <a:headEnd/>
            <a:tailEnd type="triangle" w="med" len="med"/>
          </a:ln>
          <a:effectLst/>
        </p:spPr>
        <p:txBody>
          <a:bodyPr/>
          <a:lstStyle/>
          <a:p>
            <a:endParaRPr lang="en-US"/>
          </a:p>
        </p:txBody>
      </p:sp>
      <p:sp>
        <p:nvSpPr>
          <p:cNvPr id="46097" name="Text Box 17"/>
          <p:cNvSpPr txBox="1">
            <a:spLocks noChangeArrowheads="1"/>
          </p:cNvSpPr>
          <p:nvPr/>
        </p:nvSpPr>
        <p:spPr bwMode="auto">
          <a:xfrm>
            <a:off x="3429000" y="1066800"/>
            <a:ext cx="1676400" cy="1379538"/>
          </a:xfrm>
          <a:prstGeom prst="rect">
            <a:avLst/>
          </a:prstGeom>
          <a:solidFill>
            <a:schemeClr val="bg1"/>
          </a:solidFill>
          <a:ln w="9525">
            <a:solidFill>
              <a:schemeClr val="tx1"/>
            </a:solidFill>
            <a:miter lim="800000"/>
            <a:headEnd/>
            <a:tailEnd/>
          </a:ln>
          <a:effectLst/>
        </p:spPr>
        <p:txBody>
          <a:bodyPr>
            <a:spAutoFit/>
          </a:bodyPr>
          <a:lstStyle/>
          <a:p>
            <a:pPr algn="ctr">
              <a:spcBef>
                <a:spcPct val="50000"/>
              </a:spcBef>
            </a:pPr>
            <a:r>
              <a:rPr lang="en-US" sz="2400" b="1" u="sng"/>
              <a:t>12-5-1955</a:t>
            </a:r>
          </a:p>
          <a:p>
            <a:pPr algn="ctr">
              <a:spcBef>
                <a:spcPct val="50000"/>
              </a:spcBef>
            </a:pPr>
            <a:r>
              <a:rPr lang="en-US" sz="2400" b="1"/>
              <a:t>Boycott Begins</a:t>
            </a:r>
          </a:p>
        </p:txBody>
      </p:sp>
      <p:sp>
        <p:nvSpPr>
          <p:cNvPr id="46098" name="Line 18"/>
          <p:cNvSpPr>
            <a:spLocks noChangeShapeType="1"/>
          </p:cNvSpPr>
          <p:nvPr/>
        </p:nvSpPr>
        <p:spPr bwMode="auto">
          <a:xfrm flipV="1">
            <a:off x="4343400" y="2743200"/>
            <a:ext cx="0" cy="609600"/>
          </a:xfrm>
          <a:prstGeom prst="line">
            <a:avLst/>
          </a:prstGeom>
          <a:noFill/>
          <a:ln w="44450">
            <a:solidFill>
              <a:schemeClr val="tx1"/>
            </a:solidFill>
            <a:round/>
            <a:headEnd/>
            <a:tailEnd type="triangle" w="med" len="med"/>
          </a:ln>
          <a:effectLst/>
        </p:spPr>
        <p:txBody>
          <a:bodyPr/>
          <a:lstStyle/>
          <a:p>
            <a:endParaRPr lang="en-US"/>
          </a:p>
        </p:txBody>
      </p:sp>
      <p:sp>
        <p:nvSpPr>
          <p:cNvPr id="46099" name="Rectangle 19"/>
          <p:cNvSpPr>
            <a:spLocks noChangeArrowheads="1"/>
          </p:cNvSpPr>
          <p:nvPr/>
        </p:nvSpPr>
        <p:spPr bwMode="auto">
          <a:xfrm>
            <a:off x="3581400" y="4114800"/>
            <a:ext cx="2736850" cy="1927225"/>
          </a:xfrm>
          <a:prstGeom prst="rect">
            <a:avLst/>
          </a:prstGeom>
          <a:solidFill>
            <a:schemeClr val="bg1"/>
          </a:solidFill>
          <a:ln w="9525">
            <a:solidFill>
              <a:schemeClr val="tx1"/>
            </a:solidFill>
            <a:miter lim="800000"/>
            <a:headEnd/>
            <a:tailEnd/>
          </a:ln>
          <a:effectLst/>
        </p:spPr>
        <p:txBody>
          <a:bodyPr>
            <a:spAutoFit/>
          </a:bodyPr>
          <a:lstStyle/>
          <a:p>
            <a:pPr algn="ctr"/>
            <a:r>
              <a:rPr lang="en-US" sz="2400" b="1" u="sng"/>
              <a:t>Jan. 30, 1956</a:t>
            </a:r>
          </a:p>
          <a:p>
            <a:pPr algn="ctr"/>
            <a:r>
              <a:rPr lang="en-US" sz="2400" b="1"/>
              <a:t>King’s House is fire bombed</a:t>
            </a:r>
          </a:p>
          <a:p>
            <a:pPr algn="ctr"/>
            <a:r>
              <a:rPr lang="en-US" sz="2400" b="1"/>
              <a:t>With him, wife, and baby in it</a:t>
            </a:r>
          </a:p>
        </p:txBody>
      </p:sp>
      <p:sp>
        <p:nvSpPr>
          <p:cNvPr id="46100" name="Line 20"/>
          <p:cNvSpPr>
            <a:spLocks noChangeShapeType="1"/>
          </p:cNvSpPr>
          <p:nvPr/>
        </p:nvSpPr>
        <p:spPr bwMode="auto">
          <a:xfrm>
            <a:off x="4953000" y="3352800"/>
            <a:ext cx="0" cy="609600"/>
          </a:xfrm>
          <a:prstGeom prst="line">
            <a:avLst/>
          </a:prstGeom>
          <a:noFill/>
          <a:ln w="44450">
            <a:solidFill>
              <a:schemeClr val="tx1"/>
            </a:solidFill>
            <a:round/>
            <a:headEnd/>
            <a:tailEnd type="triangle" w="med" len="med"/>
          </a:ln>
          <a:effectLst/>
        </p:spPr>
        <p:txBody>
          <a:bodyPr/>
          <a:lstStyle/>
          <a:p>
            <a:endParaRPr lang="en-US"/>
          </a:p>
        </p:txBody>
      </p:sp>
      <p:sp>
        <p:nvSpPr>
          <p:cNvPr id="46101" name="Rectangle 21"/>
          <p:cNvSpPr>
            <a:spLocks noChangeArrowheads="1"/>
          </p:cNvSpPr>
          <p:nvPr/>
        </p:nvSpPr>
        <p:spPr bwMode="auto">
          <a:xfrm>
            <a:off x="5791200" y="762000"/>
            <a:ext cx="3200400" cy="1927225"/>
          </a:xfrm>
          <a:prstGeom prst="rect">
            <a:avLst/>
          </a:prstGeom>
          <a:solidFill>
            <a:schemeClr val="bg1"/>
          </a:solidFill>
          <a:ln w="9525">
            <a:solidFill>
              <a:schemeClr val="tx1"/>
            </a:solidFill>
            <a:miter lim="800000"/>
            <a:headEnd/>
            <a:tailEnd/>
          </a:ln>
          <a:effectLst/>
        </p:spPr>
        <p:txBody>
          <a:bodyPr>
            <a:spAutoFit/>
          </a:bodyPr>
          <a:lstStyle/>
          <a:p>
            <a:pPr algn="ctr"/>
            <a:r>
              <a:rPr lang="en-US" sz="2400" b="1" u="sng"/>
              <a:t>12-21-1956</a:t>
            </a:r>
          </a:p>
          <a:p>
            <a:pPr algn="ctr"/>
            <a:r>
              <a:rPr lang="en-US" sz="2400" b="1"/>
              <a:t>S.C orders integration of buses.</a:t>
            </a:r>
          </a:p>
          <a:p>
            <a:pPr algn="ctr"/>
            <a:r>
              <a:rPr lang="en-US" sz="2400" b="1"/>
              <a:t>13 months boycott ends</a:t>
            </a:r>
          </a:p>
        </p:txBody>
      </p:sp>
      <p:sp>
        <p:nvSpPr>
          <p:cNvPr id="46102" name="Line 22"/>
          <p:cNvSpPr>
            <a:spLocks noChangeShapeType="1"/>
          </p:cNvSpPr>
          <p:nvPr/>
        </p:nvSpPr>
        <p:spPr bwMode="auto">
          <a:xfrm flipV="1">
            <a:off x="7391400" y="2743200"/>
            <a:ext cx="0" cy="609600"/>
          </a:xfrm>
          <a:prstGeom prst="line">
            <a:avLst/>
          </a:prstGeom>
          <a:noFill/>
          <a:ln w="44450">
            <a:solidFill>
              <a:schemeClr val="tx1"/>
            </a:solidFill>
            <a:round/>
            <a:headEnd/>
            <a:tailEnd type="triangle" w="med" len="med"/>
          </a:ln>
          <a:effectLst/>
        </p:spPr>
        <p:txBody>
          <a:bodyPr/>
          <a:lstStyle/>
          <a:p>
            <a:endParaRPr lang="en-US"/>
          </a:p>
        </p:txBody>
      </p:sp>
      <p:sp>
        <p:nvSpPr>
          <p:cNvPr id="46103" name="AutoShape 23"/>
          <p:cNvSpPr>
            <a:spLocks noChangeArrowheads="1"/>
          </p:cNvSpPr>
          <p:nvPr/>
        </p:nvSpPr>
        <p:spPr bwMode="auto">
          <a:xfrm>
            <a:off x="6400800" y="3657600"/>
            <a:ext cx="2514600" cy="2743200"/>
          </a:xfrm>
          <a:prstGeom prst="irregularSeal2">
            <a:avLst/>
          </a:prstGeom>
          <a:solidFill>
            <a:srgbClr val="FFFF00"/>
          </a:solidFill>
          <a:ln w="9525">
            <a:solidFill>
              <a:schemeClr val="tx1"/>
            </a:solidFill>
            <a:miter lim="800000"/>
            <a:headEnd/>
            <a:tailEnd/>
          </a:ln>
          <a:effectLst/>
        </p:spPr>
        <p:txBody>
          <a:bodyPr wrap="none" anchor="ctr"/>
          <a:lstStyle/>
          <a:p>
            <a:pPr algn="ctr"/>
            <a:r>
              <a:rPr lang="en-US" sz="2800"/>
              <a:t>382 </a:t>
            </a:r>
          </a:p>
          <a:p>
            <a:pPr algn="ctr"/>
            <a:r>
              <a:rPr lang="en-US" sz="2800"/>
              <a:t>Days!</a:t>
            </a:r>
          </a:p>
        </p:txBody>
      </p:sp>
      <p:sp>
        <p:nvSpPr>
          <p:cNvPr id="46104" name="Text Box 24"/>
          <p:cNvSpPr txBox="1">
            <a:spLocks noChangeArrowheads="1"/>
          </p:cNvSpPr>
          <p:nvPr/>
        </p:nvSpPr>
        <p:spPr bwMode="auto">
          <a:xfrm>
            <a:off x="2743200" y="228600"/>
            <a:ext cx="4953000" cy="579438"/>
          </a:xfrm>
          <a:prstGeom prst="rect">
            <a:avLst/>
          </a:prstGeom>
          <a:solidFill>
            <a:schemeClr val="accent1"/>
          </a:solidFill>
          <a:ln w="9525">
            <a:noFill/>
            <a:miter lim="800000"/>
            <a:headEnd/>
            <a:tailEnd/>
          </a:ln>
          <a:effectLst/>
        </p:spPr>
        <p:txBody>
          <a:bodyPr>
            <a:spAutoFit/>
          </a:bodyPr>
          <a:lstStyle/>
          <a:p>
            <a:pPr algn="ctr"/>
            <a:r>
              <a:rPr lang="en-US" sz="3200" b="1"/>
              <a:t>Montgomery, Alabama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6089"/>
                                        </p:tgtEl>
                                        <p:attrNameLst>
                                          <p:attrName>style.visibility</p:attrName>
                                        </p:attrNameLst>
                                      </p:cBhvr>
                                      <p:to>
                                        <p:strVal val="visible"/>
                                      </p:to>
                                    </p:set>
                                    <p:anim from="(-#ppt_w/2)" to="(#ppt_x)" calcmode="lin" valueType="num">
                                      <p:cBhvr>
                                        <p:cTn id="7" dur="600" fill="hold">
                                          <p:stCondLst>
                                            <p:cond delay="0"/>
                                          </p:stCondLst>
                                        </p:cTn>
                                        <p:tgtEl>
                                          <p:spTgt spid="46089"/>
                                        </p:tgtEl>
                                        <p:attrNameLst>
                                          <p:attrName>ppt_x</p:attrName>
                                        </p:attrNameLst>
                                      </p:cBhvr>
                                    </p:anim>
                                    <p:anim from="0" to="-1.0" calcmode="lin" valueType="num">
                                      <p:cBhvr>
                                        <p:cTn id="8" dur="200" decel="50000" autoRev="1" fill="hold">
                                          <p:stCondLst>
                                            <p:cond delay="600"/>
                                          </p:stCondLst>
                                        </p:cTn>
                                        <p:tgtEl>
                                          <p:spTgt spid="46089"/>
                                        </p:tgtEl>
                                        <p:attrNameLst>
                                          <p:attrName>xshear</p:attrName>
                                        </p:attrNameLst>
                                      </p:cBhvr>
                                    </p:anim>
                                    <p:animScale>
                                      <p:cBhvr>
                                        <p:cTn id="9" dur="200" decel="100000" autoRev="1" fill="hold">
                                          <p:stCondLst>
                                            <p:cond delay="600"/>
                                          </p:stCondLst>
                                        </p:cTn>
                                        <p:tgtEl>
                                          <p:spTgt spid="46089"/>
                                        </p:tgtEl>
                                      </p:cBhvr>
                                      <p:from x="100000" y="100000"/>
                                      <p:to x="80000" y="100000"/>
                                    </p:animScale>
                                    <p:anim by="(#ppt_h/3+#ppt_w*0.1)" calcmode="lin" valueType="num">
                                      <p:cBhvr additive="sum">
                                        <p:cTn id="10" dur="200" decel="100000" autoRev="1" fill="hold">
                                          <p:stCondLst>
                                            <p:cond delay="600"/>
                                          </p:stCondLst>
                                        </p:cTn>
                                        <p:tgtEl>
                                          <p:spTgt spid="4608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46095"/>
                                        </p:tgtEl>
                                        <p:attrNameLst>
                                          <p:attrName>style.visibility</p:attrName>
                                        </p:attrNameLst>
                                      </p:cBhvr>
                                      <p:to>
                                        <p:strVal val="visible"/>
                                      </p:to>
                                    </p:set>
                                    <p:anim calcmode="lin" valueType="num">
                                      <p:cBhvr>
                                        <p:cTn id="15" dur="1000" fill="hold"/>
                                        <p:tgtEl>
                                          <p:spTgt spid="46095"/>
                                        </p:tgtEl>
                                        <p:attrNameLst>
                                          <p:attrName>ppt_w</p:attrName>
                                        </p:attrNameLst>
                                      </p:cBhvr>
                                      <p:tavLst>
                                        <p:tav tm="0">
                                          <p:val>
                                            <p:strVal val="#ppt_w*0.70"/>
                                          </p:val>
                                        </p:tav>
                                        <p:tav tm="100000">
                                          <p:val>
                                            <p:strVal val="#ppt_w"/>
                                          </p:val>
                                        </p:tav>
                                      </p:tavLst>
                                    </p:anim>
                                    <p:anim calcmode="lin" valueType="num">
                                      <p:cBhvr>
                                        <p:cTn id="16" dur="1000" fill="hold"/>
                                        <p:tgtEl>
                                          <p:spTgt spid="46095"/>
                                        </p:tgtEl>
                                        <p:attrNameLst>
                                          <p:attrName>ppt_h</p:attrName>
                                        </p:attrNameLst>
                                      </p:cBhvr>
                                      <p:tavLst>
                                        <p:tav tm="0">
                                          <p:val>
                                            <p:strVal val="#ppt_h"/>
                                          </p:val>
                                        </p:tav>
                                        <p:tav tm="100000">
                                          <p:val>
                                            <p:strVal val="#ppt_h"/>
                                          </p:val>
                                        </p:tav>
                                      </p:tavLst>
                                    </p:anim>
                                    <p:animEffect transition="in" filter="fade">
                                      <p:cBhvr>
                                        <p:cTn id="17" dur="1000"/>
                                        <p:tgtEl>
                                          <p:spTgt spid="46095"/>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46092"/>
                                        </p:tgtEl>
                                        <p:attrNameLst>
                                          <p:attrName>style.visibility</p:attrName>
                                        </p:attrNameLst>
                                      </p:cBhvr>
                                      <p:to>
                                        <p:strVal val="visible"/>
                                      </p:to>
                                    </p:set>
                                    <p:anim calcmode="lin" valueType="num">
                                      <p:cBhvr>
                                        <p:cTn id="20" dur="1000" fill="hold"/>
                                        <p:tgtEl>
                                          <p:spTgt spid="46092"/>
                                        </p:tgtEl>
                                        <p:attrNameLst>
                                          <p:attrName>ppt_w</p:attrName>
                                        </p:attrNameLst>
                                      </p:cBhvr>
                                      <p:tavLst>
                                        <p:tav tm="0">
                                          <p:val>
                                            <p:strVal val="#ppt_w*0.70"/>
                                          </p:val>
                                        </p:tav>
                                        <p:tav tm="100000">
                                          <p:val>
                                            <p:strVal val="#ppt_w"/>
                                          </p:val>
                                        </p:tav>
                                      </p:tavLst>
                                    </p:anim>
                                    <p:anim calcmode="lin" valueType="num">
                                      <p:cBhvr>
                                        <p:cTn id="21" dur="1000" fill="hold"/>
                                        <p:tgtEl>
                                          <p:spTgt spid="46092"/>
                                        </p:tgtEl>
                                        <p:attrNameLst>
                                          <p:attrName>ppt_h</p:attrName>
                                        </p:attrNameLst>
                                      </p:cBhvr>
                                      <p:tavLst>
                                        <p:tav tm="0">
                                          <p:val>
                                            <p:strVal val="#ppt_h"/>
                                          </p:val>
                                        </p:tav>
                                        <p:tav tm="100000">
                                          <p:val>
                                            <p:strVal val="#ppt_h"/>
                                          </p:val>
                                        </p:tav>
                                      </p:tavLst>
                                    </p:anim>
                                    <p:animEffect transition="in" filter="fade">
                                      <p:cBhvr>
                                        <p:cTn id="22" dur="1000"/>
                                        <p:tgtEl>
                                          <p:spTgt spid="46092"/>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46091"/>
                                        </p:tgtEl>
                                        <p:attrNameLst>
                                          <p:attrName>style.visibility</p:attrName>
                                        </p:attrNameLst>
                                      </p:cBhvr>
                                      <p:to>
                                        <p:strVal val="visible"/>
                                      </p:to>
                                    </p:set>
                                    <p:anim from="(-#ppt_w/2)" to="(#ppt_x)" calcmode="lin" valueType="num">
                                      <p:cBhvr>
                                        <p:cTn id="27" dur="600" fill="hold">
                                          <p:stCondLst>
                                            <p:cond delay="0"/>
                                          </p:stCondLst>
                                        </p:cTn>
                                        <p:tgtEl>
                                          <p:spTgt spid="46091"/>
                                        </p:tgtEl>
                                        <p:attrNameLst>
                                          <p:attrName>ppt_x</p:attrName>
                                        </p:attrNameLst>
                                      </p:cBhvr>
                                    </p:anim>
                                    <p:anim from="0" to="-1.0" calcmode="lin" valueType="num">
                                      <p:cBhvr>
                                        <p:cTn id="28" dur="200" decel="50000" autoRev="1" fill="hold">
                                          <p:stCondLst>
                                            <p:cond delay="600"/>
                                          </p:stCondLst>
                                        </p:cTn>
                                        <p:tgtEl>
                                          <p:spTgt spid="46091"/>
                                        </p:tgtEl>
                                        <p:attrNameLst>
                                          <p:attrName>xshear</p:attrName>
                                        </p:attrNameLst>
                                      </p:cBhvr>
                                    </p:anim>
                                    <p:animScale>
                                      <p:cBhvr>
                                        <p:cTn id="29" dur="200" decel="100000" autoRev="1" fill="hold">
                                          <p:stCondLst>
                                            <p:cond delay="600"/>
                                          </p:stCondLst>
                                        </p:cTn>
                                        <p:tgtEl>
                                          <p:spTgt spid="46091"/>
                                        </p:tgtEl>
                                      </p:cBhvr>
                                      <p:from x="100000" y="100000"/>
                                      <p:to x="80000" y="100000"/>
                                    </p:animScale>
                                    <p:anim by="(#ppt_h/3+#ppt_w*0.1)" calcmode="lin" valueType="num">
                                      <p:cBhvr additive="sum">
                                        <p:cTn id="30" dur="200" decel="100000" autoRev="1" fill="hold">
                                          <p:stCondLst>
                                            <p:cond delay="600"/>
                                          </p:stCondLst>
                                        </p:cTn>
                                        <p:tgtEl>
                                          <p:spTgt spid="46091"/>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46096"/>
                                        </p:tgtEl>
                                        <p:attrNameLst>
                                          <p:attrName>style.visibility</p:attrName>
                                        </p:attrNameLst>
                                      </p:cBhvr>
                                      <p:to>
                                        <p:strVal val="visible"/>
                                      </p:to>
                                    </p:set>
                                    <p:anim calcmode="lin" valueType="num">
                                      <p:cBhvr>
                                        <p:cTn id="35" dur="1000" fill="hold"/>
                                        <p:tgtEl>
                                          <p:spTgt spid="46096"/>
                                        </p:tgtEl>
                                        <p:attrNameLst>
                                          <p:attrName>ppt_w</p:attrName>
                                        </p:attrNameLst>
                                      </p:cBhvr>
                                      <p:tavLst>
                                        <p:tav tm="0">
                                          <p:val>
                                            <p:strVal val="#ppt_w*0.70"/>
                                          </p:val>
                                        </p:tav>
                                        <p:tav tm="100000">
                                          <p:val>
                                            <p:strVal val="#ppt_w"/>
                                          </p:val>
                                        </p:tav>
                                      </p:tavLst>
                                    </p:anim>
                                    <p:anim calcmode="lin" valueType="num">
                                      <p:cBhvr>
                                        <p:cTn id="36" dur="1000" fill="hold"/>
                                        <p:tgtEl>
                                          <p:spTgt spid="46096"/>
                                        </p:tgtEl>
                                        <p:attrNameLst>
                                          <p:attrName>ppt_h</p:attrName>
                                        </p:attrNameLst>
                                      </p:cBhvr>
                                      <p:tavLst>
                                        <p:tav tm="0">
                                          <p:val>
                                            <p:strVal val="#ppt_h"/>
                                          </p:val>
                                        </p:tav>
                                        <p:tav tm="100000">
                                          <p:val>
                                            <p:strVal val="#ppt_h"/>
                                          </p:val>
                                        </p:tav>
                                      </p:tavLst>
                                    </p:anim>
                                    <p:animEffect transition="in" filter="fade">
                                      <p:cBhvr>
                                        <p:cTn id="37" dur="1000"/>
                                        <p:tgtEl>
                                          <p:spTgt spid="46096"/>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46094"/>
                                        </p:tgtEl>
                                        <p:attrNameLst>
                                          <p:attrName>style.visibility</p:attrName>
                                        </p:attrNameLst>
                                      </p:cBhvr>
                                      <p:to>
                                        <p:strVal val="visible"/>
                                      </p:to>
                                    </p:set>
                                    <p:anim calcmode="lin" valueType="num">
                                      <p:cBhvr>
                                        <p:cTn id="40" dur="1000" fill="hold"/>
                                        <p:tgtEl>
                                          <p:spTgt spid="46094"/>
                                        </p:tgtEl>
                                        <p:attrNameLst>
                                          <p:attrName>ppt_w</p:attrName>
                                        </p:attrNameLst>
                                      </p:cBhvr>
                                      <p:tavLst>
                                        <p:tav tm="0">
                                          <p:val>
                                            <p:strVal val="#ppt_w*0.70"/>
                                          </p:val>
                                        </p:tav>
                                        <p:tav tm="100000">
                                          <p:val>
                                            <p:strVal val="#ppt_w"/>
                                          </p:val>
                                        </p:tav>
                                      </p:tavLst>
                                    </p:anim>
                                    <p:anim calcmode="lin" valueType="num">
                                      <p:cBhvr>
                                        <p:cTn id="41" dur="1000" fill="hold"/>
                                        <p:tgtEl>
                                          <p:spTgt spid="46094"/>
                                        </p:tgtEl>
                                        <p:attrNameLst>
                                          <p:attrName>ppt_h</p:attrName>
                                        </p:attrNameLst>
                                      </p:cBhvr>
                                      <p:tavLst>
                                        <p:tav tm="0">
                                          <p:val>
                                            <p:strVal val="#ppt_h"/>
                                          </p:val>
                                        </p:tav>
                                        <p:tav tm="100000">
                                          <p:val>
                                            <p:strVal val="#ppt_h"/>
                                          </p:val>
                                        </p:tav>
                                      </p:tavLst>
                                    </p:anim>
                                    <p:animEffect transition="in" filter="fade">
                                      <p:cBhvr>
                                        <p:cTn id="42" dur="1000"/>
                                        <p:tgtEl>
                                          <p:spTgt spid="46094"/>
                                        </p:tgtEl>
                                      </p:cBhvr>
                                    </p:animEffect>
                                  </p:childTnLst>
                                </p:cTn>
                              </p:par>
                              <p:par>
                                <p:cTn id="43" presetID="0" presetClass="path" presetSubtype="0" accel="50000" decel="50000" fill="hold" nodeType="withEffect">
                                  <p:stCondLst>
                                    <p:cond delay="0"/>
                                  </p:stCondLst>
                                  <p:childTnLst>
                                    <p:animMotion origin="layout" path="M 0.23143 -0.02083 C 0.24844 -0.02662 0.26736 -0.0287 0.28299 -0.01597 C 0.28698 -0.00555 0.28976 0.00509 0.29497 0.01505 C 0.29531 0.02407 0.29688 0.0338 0.29688 0.04282 C 0.29688 0.1213 0.30295 0.10995 0.24497 0.11736 C 0.23108 0.12083 0.22066 0.12546 0.20573 0.12755 C 0.19271 0.13171 0.18629 0.13333 0.17188 0.13495 C 0.14931 0.14514 0.13108 0.15833 0.11059 0.17361 C 0.09584 0.18449 0.07674 0.19329 0.06268 0.20671 C 0.06059 0.20903 0.05903 0.21227 0.05712 0.21458 C 0.05452 0.21759 0.05174 0.21968 0.04896 0.22222 C 0.04323 0.23634 0.03368 0.24583 0.02292 0.25324 C 0.01702 0.26505 0.00608 0.27523 -0.0026 0.2838 C -0.01562 0.31806 -0.03212 0.34699 -0.04826 0.37847 C -0.05555 0.39259 -0.05868 0.40833 -0.06614 0.42199 C -0.075 0.45648 -0.07864 0.49236 -0.08802 0.52685 C -0.08854 0.53218 -0.08871 0.5375 -0.08976 0.54236 C -0.0908 0.54699 -0.09305 0.55046 -0.09392 0.55509 C -0.09566 0.56528 -0.09791 0.58588 -0.09791 0.58611 C -0.09844 0.60185 -0.09965 0.61829 -0.09965 0.63449 C -0.09965 0.77801 -0.11545 0.75579 -0.07604 0.82662 C -0.06632 0.84398 -0.05885 0.85995 -0.04028 0.85995 " pathEditMode="relative" rAng="0" ptsTypes="fffffffffffffffffffffA">
                                      <p:cBhvr>
                                        <p:cTn id="44" dur="2000" fill="hold"/>
                                        <p:tgtEl>
                                          <p:spTgt spid="46091"/>
                                        </p:tgtEl>
                                        <p:attrNameLst>
                                          <p:attrName>ppt_x</p:attrName>
                                          <p:attrName>ppt_y</p:attrName>
                                        </p:attrNameLst>
                                      </p:cBhvr>
                                      <p:rCtr x="-138" y="436"/>
                                    </p:animMotion>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6097"/>
                                        </p:tgtEl>
                                        <p:attrNameLst>
                                          <p:attrName>style.visibility</p:attrName>
                                        </p:attrNameLst>
                                      </p:cBhvr>
                                      <p:to>
                                        <p:strVal val="visible"/>
                                      </p:to>
                                    </p:set>
                                    <p:animEffect transition="in" filter="fade">
                                      <p:cBhvr>
                                        <p:cTn id="49" dur="2000"/>
                                        <p:tgtEl>
                                          <p:spTgt spid="4609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098"/>
                                        </p:tgtEl>
                                        <p:attrNameLst>
                                          <p:attrName>style.visibility</p:attrName>
                                        </p:attrNameLst>
                                      </p:cBhvr>
                                      <p:to>
                                        <p:strVal val="visible"/>
                                      </p:to>
                                    </p:set>
                                    <p:animEffect transition="in" filter="fade">
                                      <p:cBhvr>
                                        <p:cTn id="52" dur="2000"/>
                                        <p:tgtEl>
                                          <p:spTgt spid="46098"/>
                                        </p:tgtEl>
                                      </p:cBhvr>
                                    </p:animEffect>
                                  </p:childTnLst>
                                </p:cTn>
                              </p:par>
                              <p:par>
                                <p:cTn id="53" presetID="0" presetClass="path" presetSubtype="0" accel="50000" decel="50000" fill="hold" nodeType="withEffect">
                                  <p:stCondLst>
                                    <p:cond delay="0"/>
                                  </p:stCondLst>
                                  <p:childTnLst>
                                    <p:animMotion origin="layout" path="M 0.01146 0.85787 C 0.01372 0.84907 0.01129 0.85394 0.01962 0.8507 C 0.0224 0.84977 0.02761 0.84699 0.02761 0.84699 C 0.06215 0.84838 0.09063 0.85278 0.125 0.85417 C 0.12656 0.85347 0.14063 0.84861 0.14254 0.84699 C 0.15 0.84051 0.15972 0.83495 0.16823 0.83264 C 0.18108 0.82431 0.1941 0.82176 0.20747 0.81644 C 0.21389 0.81389 0.21875 0.80833 0.225 0.80556 C 0.22743 0.7963 0.23281 0.7882 0.23715 0.78032 C 0.23906 0.77083 0.24271 0.76157 0.24653 0.75324 C 0.24809 0.74329 0.25104 0.73426 0.2533 0.72454 C 0.25295 0.70833 0.25313 0.69213 0.25209 0.67593 C 0.25174 0.66991 0.25018 0.66389 0.24931 0.65787 C 0.24879 0.65417 0.24653 0.64699 0.24653 0.64699 C 0.24497 0.63287 0.23959 0.60648 0.23577 0.59306 C 0.23386 0.58634 0.23177 0.5794 0.22899 0.57315 C 0.22691 0.56875 0.22222 0.56065 0.22222 0.56065 C 0.22066 0.5544 0.21823 0.54884 0.21684 0.54259 C 0.21129 0.51852 0.21945 0.54259 0.21285 0.52454 C 0.2125 0.52269 0.21077 0.51088 0.21007 0.50833 C 0.20538 0.49375 0.2092 0.51204 0.20608 0.49745 C 0.20313 0.48357 0.2 0.46898 0.19531 0.45602 C 0.19219 0.43611 0.1941 0.44375 0.19115 0.43264 C 0.19028 0.42361 0.19028 0.41435 0.18854 0.40556 C 0.18785 0.40208 0.18542 0.39977 0.18438 0.39653 C 0.17813 0.37685 0.17344 0.35579 0.16823 0.33542 C 0.16511 0.31019 0.16024 0.28704 0.15868 0.26134 C 0.15938 0.23195 0.15712 0.2 0.16424 0.1713 C 0.16563 0.15185 0.16858 0.14815 0.175 0.13171 C 0.17344 0.11829 0.17222 0.11736 0.17639 0.10301 C 0.17917 0.09352 0.18663 0.0882 0.19254 0.0831 C 0.20278 0.07407 0.21302 0.06435 0.225 0.05972 C 0.22969 0.05324 0.23594 0.04792 0.24254 0.04514 C 0.24531 0.04398 0.2507 0.04167 0.2507 0.04167 C 0.25886 0.03426 0.25313 0.03796 0.26962 0.03796 " pathEditMode="relative" ptsTypes="ffffffffffffffffffffffffffffffffffA">
                                      <p:cBhvr>
                                        <p:cTn id="54" dur="2000" fill="hold"/>
                                        <p:tgtEl>
                                          <p:spTgt spid="46091"/>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46100"/>
                                        </p:tgtEl>
                                        <p:attrNameLst>
                                          <p:attrName>style.visibility</p:attrName>
                                        </p:attrNameLst>
                                      </p:cBhvr>
                                      <p:to>
                                        <p:strVal val="visible"/>
                                      </p:to>
                                    </p:set>
                                    <p:anim calcmode="lin" valueType="num">
                                      <p:cBhvr>
                                        <p:cTn id="59" dur="1000" fill="hold"/>
                                        <p:tgtEl>
                                          <p:spTgt spid="46100"/>
                                        </p:tgtEl>
                                        <p:attrNameLst>
                                          <p:attrName>ppt_w</p:attrName>
                                        </p:attrNameLst>
                                      </p:cBhvr>
                                      <p:tavLst>
                                        <p:tav tm="0">
                                          <p:val>
                                            <p:strVal val="#ppt_w*0.70"/>
                                          </p:val>
                                        </p:tav>
                                        <p:tav tm="100000">
                                          <p:val>
                                            <p:strVal val="#ppt_w"/>
                                          </p:val>
                                        </p:tav>
                                      </p:tavLst>
                                    </p:anim>
                                    <p:anim calcmode="lin" valueType="num">
                                      <p:cBhvr>
                                        <p:cTn id="60" dur="1000" fill="hold"/>
                                        <p:tgtEl>
                                          <p:spTgt spid="46100"/>
                                        </p:tgtEl>
                                        <p:attrNameLst>
                                          <p:attrName>ppt_h</p:attrName>
                                        </p:attrNameLst>
                                      </p:cBhvr>
                                      <p:tavLst>
                                        <p:tav tm="0">
                                          <p:val>
                                            <p:strVal val="#ppt_h"/>
                                          </p:val>
                                        </p:tav>
                                        <p:tav tm="100000">
                                          <p:val>
                                            <p:strVal val="#ppt_h"/>
                                          </p:val>
                                        </p:tav>
                                      </p:tavLst>
                                    </p:anim>
                                    <p:animEffect transition="in" filter="fade">
                                      <p:cBhvr>
                                        <p:cTn id="61" dur="1000"/>
                                        <p:tgtEl>
                                          <p:spTgt spid="46100"/>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46099"/>
                                        </p:tgtEl>
                                        <p:attrNameLst>
                                          <p:attrName>style.visibility</p:attrName>
                                        </p:attrNameLst>
                                      </p:cBhvr>
                                      <p:to>
                                        <p:strVal val="visible"/>
                                      </p:to>
                                    </p:set>
                                    <p:anim calcmode="lin" valueType="num">
                                      <p:cBhvr>
                                        <p:cTn id="64" dur="1000" fill="hold"/>
                                        <p:tgtEl>
                                          <p:spTgt spid="46099"/>
                                        </p:tgtEl>
                                        <p:attrNameLst>
                                          <p:attrName>ppt_w</p:attrName>
                                        </p:attrNameLst>
                                      </p:cBhvr>
                                      <p:tavLst>
                                        <p:tav tm="0">
                                          <p:val>
                                            <p:strVal val="#ppt_w*0.70"/>
                                          </p:val>
                                        </p:tav>
                                        <p:tav tm="100000">
                                          <p:val>
                                            <p:strVal val="#ppt_w"/>
                                          </p:val>
                                        </p:tav>
                                      </p:tavLst>
                                    </p:anim>
                                    <p:anim calcmode="lin" valueType="num">
                                      <p:cBhvr>
                                        <p:cTn id="65" dur="1000" fill="hold"/>
                                        <p:tgtEl>
                                          <p:spTgt spid="46099"/>
                                        </p:tgtEl>
                                        <p:attrNameLst>
                                          <p:attrName>ppt_h</p:attrName>
                                        </p:attrNameLst>
                                      </p:cBhvr>
                                      <p:tavLst>
                                        <p:tav tm="0">
                                          <p:val>
                                            <p:strVal val="#ppt_h"/>
                                          </p:val>
                                        </p:tav>
                                        <p:tav tm="100000">
                                          <p:val>
                                            <p:strVal val="#ppt_h"/>
                                          </p:val>
                                        </p:tav>
                                      </p:tavLst>
                                    </p:anim>
                                    <p:animEffect transition="in" filter="fade">
                                      <p:cBhvr>
                                        <p:cTn id="66" dur="1000"/>
                                        <p:tgtEl>
                                          <p:spTgt spid="46099"/>
                                        </p:tgtEl>
                                      </p:cBhvr>
                                    </p:animEffect>
                                  </p:childTnLst>
                                </p:cTn>
                              </p:par>
                              <p:par>
                                <p:cTn id="67" presetID="0" presetClass="path" presetSubtype="0" accel="50000" decel="50000" fill="hold" nodeType="withEffect">
                                  <p:stCondLst>
                                    <p:cond delay="0"/>
                                  </p:stCondLst>
                                  <p:childTnLst>
                                    <p:animMotion origin="layout" path="M 0.31545 -0.02153 C 0.32448 -0.03032 0.33577 -0.03148 0.34653 -0.03403 C 0.35608 -0.03333 0.36545 -0.0331 0.375 -0.03218 C 0.3882 -0.03079 0.39809 -0.01574 0.40868 -0.00694 C 0.41285 0.00116 0.42361 0.01458 0.42361 0.01458 C 0.42917 0.03241 0.43715 0.04884 0.44254 0.0669 C 0.44601 0.0787 0.44566 0.09051 0.45608 0.09398 C 0.46511 0.10185 0.47014 0.12176 0.47222 0.13542 C 0.47136 0.15764 0.47136 0.17986 0.46962 0.20208 C 0.46927 0.20741 0.46215 0.21736 0.46007 0.22176 C 0.45521 0.23148 0.45191 0.24259 0.44393 0.24884 C 0.44132 0.25093 0.43594 0.25486 0.43316 0.25787 C 0.42327 0.26875 0.41545 0.28032 0.4033 0.28657 C 0.37361 0.28611 0.34393 0.28657 0.31424 0.28495 C 0.3099 0.28472 0.30209 0.2794 0.30209 0.2794 C 0.2908 0.28056 0.28264 0.2787 0.27361 0.28657 C 0.27292 0.28958 0.27118 0.29722 0.26962 0.29931 C 0.26597 0.30417 0.25747 0.31181 0.25747 0.31181 C 0.24861 0.32963 0.24202 0.34861 0.23577 0.36782 C 0.22899 0.38935 0.22136 0.40995 0.21684 0.43264 C 0.21268 0.45347 0.21302 0.47639 0.20608 0.4956 C 0.20521 0.50718 0.20452 0.51574 0.20209 0.52639 C 0.20122 0.5456 0.20087 0.55648 0.19653 0.57315 C 0.19688 0.59167 0.1934 0.66343 0.20747 0.69028 C 0.20938 0.69884 0.21042 0.70625 0.21424 0.71366 C 0.2158 0.7206 0.21893 0.725 0.22084 0.73171 C 0.22396 0.74306 0.22882 0.75417 0.23438 0.76412 C 0.23559 0.76875 0.23542 0.77407 0.23715 0.77847 C 0.23959 0.78495 0.24549 0.79005 0.24931 0.79468 C 0.25573 0.80208 0.25972 0.80833 0.26684 0.81458 C 0.27656 0.83195 0.28889 0.83634 0.3033 0.84352 C 0.30781 0.84583 0.3092 0.84861 0.31424 0.84884 C 0.32639 0.84931 0.33854 0.84884 0.3507 0.84884 " pathEditMode="relative" ptsTypes="ffffffffffffffffffffffffffffffffA">
                                      <p:cBhvr>
                                        <p:cTn id="68" dur="2000" fill="hold"/>
                                        <p:tgtEl>
                                          <p:spTgt spid="46091"/>
                                        </p:tgtEl>
                                        <p:attrNameLst>
                                          <p:attrName>ppt_x</p:attrName>
                                          <p:attrName>ppt_y</p:attrName>
                                        </p:attrNameLst>
                                      </p:cBhvr>
                                    </p:animMotion>
                                  </p:childTnLst>
                                </p:cTn>
                              </p:par>
                            </p:childTnLst>
                          </p:cTn>
                        </p:par>
                      </p:childTnLst>
                    </p:cTn>
                  </p:par>
                  <p:par>
                    <p:cTn id="69" fill="hold">
                      <p:stCondLst>
                        <p:cond delay="indefinite"/>
                      </p:stCondLst>
                      <p:childTnLst>
                        <p:par>
                          <p:cTn id="70" fill="hold">
                            <p:stCondLst>
                              <p:cond delay="0"/>
                            </p:stCondLst>
                            <p:childTnLst>
                              <p:par>
                                <p:cTn id="71" presetID="55" presetClass="entr" presetSubtype="0" fill="hold" grpId="0" nodeType="clickEffect">
                                  <p:stCondLst>
                                    <p:cond delay="0"/>
                                  </p:stCondLst>
                                  <p:childTnLst>
                                    <p:set>
                                      <p:cBhvr>
                                        <p:cTn id="72" dur="1" fill="hold">
                                          <p:stCondLst>
                                            <p:cond delay="0"/>
                                          </p:stCondLst>
                                        </p:cTn>
                                        <p:tgtEl>
                                          <p:spTgt spid="46101"/>
                                        </p:tgtEl>
                                        <p:attrNameLst>
                                          <p:attrName>style.visibility</p:attrName>
                                        </p:attrNameLst>
                                      </p:cBhvr>
                                      <p:to>
                                        <p:strVal val="visible"/>
                                      </p:to>
                                    </p:set>
                                    <p:anim calcmode="lin" valueType="num">
                                      <p:cBhvr>
                                        <p:cTn id="73" dur="1000" fill="hold"/>
                                        <p:tgtEl>
                                          <p:spTgt spid="46101"/>
                                        </p:tgtEl>
                                        <p:attrNameLst>
                                          <p:attrName>ppt_w</p:attrName>
                                        </p:attrNameLst>
                                      </p:cBhvr>
                                      <p:tavLst>
                                        <p:tav tm="0">
                                          <p:val>
                                            <p:strVal val="#ppt_w*0.70"/>
                                          </p:val>
                                        </p:tav>
                                        <p:tav tm="100000">
                                          <p:val>
                                            <p:strVal val="#ppt_w"/>
                                          </p:val>
                                        </p:tav>
                                      </p:tavLst>
                                    </p:anim>
                                    <p:anim calcmode="lin" valueType="num">
                                      <p:cBhvr>
                                        <p:cTn id="74" dur="1000" fill="hold"/>
                                        <p:tgtEl>
                                          <p:spTgt spid="46101"/>
                                        </p:tgtEl>
                                        <p:attrNameLst>
                                          <p:attrName>ppt_h</p:attrName>
                                        </p:attrNameLst>
                                      </p:cBhvr>
                                      <p:tavLst>
                                        <p:tav tm="0">
                                          <p:val>
                                            <p:strVal val="#ppt_h"/>
                                          </p:val>
                                        </p:tav>
                                        <p:tav tm="100000">
                                          <p:val>
                                            <p:strVal val="#ppt_h"/>
                                          </p:val>
                                        </p:tav>
                                      </p:tavLst>
                                    </p:anim>
                                    <p:animEffect transition="in" filter="fade">
                                      <p:cBhvr>
                                        <p:cTn id="75" dur="1000"/>
                                        <p:tgtEl>
                                          <p:spTgt spid="46101"/>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46102"/>
                                        </p:tgtEl>
                                        <p:attrNameLst>
                                          <p:attrName>style.visibility</p:attrName>
                                        </p:attrNameLst>
                                      </p:cBhvr>
                                      <p:to>
                                        <p:strVal val="visible"/>
                                      </p:to>
                                    </p:set>
                                    <p:anim calcmode="lin" valueType="num">
                                      <p:cBhvr>
                                        <p:cTn id="78" dur="1000" fill="hold"/>
                                        <p:tgtEl>
                                          <p:spTgt spid="46102"/>
                                        </p:tgtEl>
                                        <p:attrNameLst>
                                          <p:attrName>ppt_w</p:attrName>
                                        </p:attrNameLst>
                                      </p:cBhvr>
                                      <p:tavLst>
                                        <p:tav tm="0">
                                          <p:val>
                                            <p:strVal val="#ppt_w*0.70"/>
                                          </p:val>
                                        </p:tav>
                                        <p:tav tm="100000">
                                          <p:val>
                                            <p:strVal val="#ppt_w"/>
                                          </p:val>
                                        </p:tav>
                                      </p:tavLst>
                                    </p:anim>
                                    <p:anim calcmode="lin" valueType="num">
                                      <p:cBhvr>
                                        <p:cTn id="79" dur="1000" fill="hold"/>
                                        <p:tgtEl>
                                          <p:spTgt spid="46102"/>
                                        </p:tgtEl>
                                        <p:attrNameLst>
                                          <p:attrName>ppt_h</p:attrName>
                                        </p:attrNameLst>
                                      </p:cBhvr>
                                      <p:tavLst>
                                        <p:tav tm="0">
                                          <p:val>
                                            <p:strVal val="#ppt_h"/>
                                          </p:val>
                                        </p:tav>
                                        <p:tav tm="100000">
                                          <p:val>
                                            <p:strVal val="#ppt_h"/>
                                          </p:val>
                                        </p:tav>
                                      </p:tavLst>
                                    </p:anim>
                                    <p:animEffect transition="in" filter="fade">
                                      <p:cBhvr>
                                        <p:cTn id="80" dur="1000"/>
                                        <p:tgtEl>
                                          <p:spTgt spid="46102"/>
                                        </p:tgtEl>
                                      </p:cBhvr>
                                    </p:animEffect>
                                  </p:childTnLst>
                                </p:cTn>
                              </p:par>
                              <p:par>
                                <p:cTn id="81" presetID="0" presetClass="path" presetSubtype="0" accel="50000" decel="50000" fill="hold" nodeType="withEffect">
                                  <p:stCondLst>
                                    <p:cond delay="0"/>
                                  </p:stCondLst>
                                  <p:childTnLst>
                                    <p:animMotion origin="layout" path="M 0.38577 0.84167 C 0.3875 0.84282 0.38924 0.84398 0.39115 0.84491 C 0.3934 0.84607 0.39584 0.84583 0.39792 0.84699 C 0.40625 0.85116 0.40365 0.85185 0.41424 0.85417 C 0.4224 0.85787 0.43038 0.86134 0.43854 0.86505 C 0.44618 0.86435 0.45382 0.86482 0.46146 0.8632 C 0.46788 0.86181 0.47396 0.85787 0.48038 0.85579 C 0.48629 0.85232 0.49236 0.85139 0.49792 0.84699 C 0.50677 0.83958 0.51372 0.83056 0.52361 0.82523 C 0.52847 0.82037 0.53403 0.81644 0.53854 0.81111 C 0.54184 0.80718 0.54531 0.80324 0.54792 0.79815 C 0.54879 0.79653 0.54948 0.79468 0.5507 0.79282 C 0.55226 0.79074 0.55452 0.78982 0.55608 0.7875 C 0.55955 0.78241 0.56545 0.77107 0.56545 0.77107 C 0.56823 0.75718 0.56476 0.77107 0.57222 0.75486 C 0.57465 0.74977 0.57847 0.72384 0.57899 0.71898 C 0.5809 0.70185 0.58004 0.70857 0.58316 0.68843 C 0.58351 0.68611 0.58438 0.68102 0.58438 0.68102 C 0.58368 0.62963 0.58906 0.61019 0.57761 0.57315 C 0.57639 0.56389 0.5757 0.5544 0.57222 0.54607 C 0.56893 0.5382 0.56459 0.53102 0.56146 0.52269 C 0.55799 0.5132 0.55712 0.50139 0.5507 0.4956 C 0.54323 0.48125 0.53125 0.47361 0.52222 0.46134 C 0.51997 0.4581 0.51858 0.45232 0.51684 0.44884 C 0.5125 0.44028 0.50781 0.43195 0.5033 0.42361 C 0.50139 0.42014 0.49983 0.4162 0.49792 0.41273 C 0.49479 0.40741 0.49167 0.40185 0.48854 0.39653 C 0.48715 0.39421 0.48438 0.38935 0.48438 0.38935 C 0.4816 0.37732 0.48542 0.3912 0.47899 0.37847 C 0.47813 0.37685 0.4783 0.37477 0.47761 0.37315 C 0.47431 0.3662 0.47031 0.35972 0.46684 0.35324 C 0.46528 0.34468 0.46233 0.33681 0.45868 0.32986 C 0.4559 0.31667 0.45469 0.3037 0.4533 0.29005 C 0.45382 0.26389 0.45347 0.2375 0.45469 0.21111 C 0.45486 0.20602 0.45747 0.1963 0.45747 0.1963 C 0.45781 0.1882 0.45799 0.17963 0.45868 0.1713 C 0.4592 0.16528 0.46042 0.16412 0.46146 0.1588 C 0.46424 0.14421 0.46754 0.13009 0.47084 0.11551 C 0.47361 0.10324 0.47292 0.09236 0.48177 0.08472 C 0.4849 0.07199 0.48281 0.07685 0.48715 0.06875 C 0.48906 0.06088 0.49202 0.05695 0.49792 0.05417 C 0.50504 0.04491 0.5033 0.0375 0.51424 0.03264 C 0.52327 0.02431 0.51424 0.03403 0.51962 0.02361 C 0.5224 0.01806 0.52483 0.01713 0.52899 0.01458 C 0.53212 0.00232 0.54115 -0.00532 0.54792 -0.01412 C 0.55469 -0.02315 0.56024 -0.03403 0.56684 -0.04305 C 0.57153 -0.04954 0.57709 -0.05671 0.58316 -0.06111 C 0.58733 -0.06435 0.59254 -0.06481 0.59653 -0.06829 C 0.60191 -0.07292 0.59913 -0.0713 0.60469 -0.07361 C 0.61007 -0.07245 0.61684 -0.07153 0.61684 -0.07014 C 0.61823 -0.04676 0.61545 -0.02315 0.61545 0.00023 " pathEditMode="relative" ptsTypes="ffffffffffffffffffffffffffffffffffffffffffffffffffA">
                                      <p:cBhvr>
                                        <p:cTn id="82" dur="2000" fill="hold"/>
                                        <p:tgtEl>
                                          <p:spTgt spid="46091"/>
                                        </p:tgtEl>
                                        <p:attrNameLst>
                                          <p:attrName>ppt_x</p:attrName>
                                          <p:attrName>ppt_y</p:attrName>
                                        </p:attrNameLst>
                                      </p:cBhvr>
                                    </p:animMotion>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grpId="0" nodeType="clickEffect">
                                  <p:stCondLst>
                                    <p:cond delay="0"/>
                                  </p:stCondLst>
                                  <p:childTnLst>
                                    <p:set>
                                      <p:cBhvr>
                                        <p:cTn id="86" dur="1" fill="hold">
                                          <p:stCondLst>
                                            <p:cond delay="0"/>
                                          </p:stCondLst>
                                        </p:cTn>
                                        <p:tgtEl>
                                          <p:spTgt spid="46103"/>
                                        </p:tgtEl>
                                        <p:attrNameLst>
                                          <p:attrName>style.visibility</p:attrName>
                                        </p:attrNameLst>
                                      </p:cBhvr>
                                      <p:to>
                                        <p:strVal val="visible"/>
                                      </p:to>
                                    </p:set>
                                    <p:anim calcmode="lin" valueType="num">
                                      <p:cBhvr>
                                        <p:cTn id="87" dur="1000" fill="hold"/>
                                        <p:tgtEl>
                                          <p:spTgt spid="46103"/>
                                        </p:tgtEl>
                                        <p:attrNameLst>
                                          <p:attrName>ppt_w</p:attrName>
                                        </p:attrNameLst>
                                      </p:cBhvr>
                                      <p:tavLst>
                                        <p:tav tm="0">
                                          <p:val>
                                            <p:strVal val="#ppt_w*0.70"/>
                                          </p:val>
                                        </p:tav>
                                        <p:tav tm="100000">
                                          <p:val>
                                            <p:strVal val="#ppt_w"/>
                                          </p:val>
                                        </p:tav>
                                      </p:tavLst>
                                    </p:anim>
                                    <p:anim calcmode="lin" valueType="num">
                                      <p:cBhvr>
                                        <p:cTn id="88" dur="1000" fill="hold"/>
                                        <p:tgtEl>
                                          <p:spTgt spid="46103"/>
                                        </p:tgtEl>
                                        <p:attrNameLst>
                                          <p:attrName>ppt_h</p:attrName>
                                        </p:attrNameLst>
                                      </p:cBhvr>
                                      <p:tavLst>
                                        <p:tav tm="0">
                                          <p:val>
                                            <p:strVal val="#ppt_h"/>
                                          </p:val>
                                        </p:tav>
                                        <p:tav tm="100000">
                                          <p:val>
                                            <p:strVal val="#ppt_h"/>
                                          </p:val>
                                        </p:tav>
                                      </p:tavLst>
                                    </p:anim>
                                    <p:animEffect transition="in" filter="fade">
                                      <p:cBhvr>
                                        <p:cTn id="89" dur="1000"/>
                                        <p:tgtEl>
                                          <p:spTgt spid="46103"/>
                                        </p:tgtEl>
                                      </p:cBhvr>
                                    </p:animEffect>
                                  </p:childTnLst>
                                </p:cTn>
                              </p:par>
                            </p:childTnLst>
                          </p:cTn>
                        </p:par>
                      </p:childTnLst>
                    </p:cTn>
                  </p:par>
                  <p:par>
                    <p:cTn id="90" fill="hold">
                      <p:stCondLst>
                        <p:cond delay="indefinite"/>
                      </p:stCondLst>
                      <p:childTnLst>
                        <p:par>
                          <p:cTn id="91" fill="hold">
                            <p:stCondLst>
                              <p:cond delay="0"/>
                            </p:stCondLst>
                            <p:childTnLst>
                              <p:par>
                                <p:cTn id="92" presetID="0" presetClass="path" presetSubtype="0" accel="50000" decel="50000" fill="hold" nodeType="clickEffect">
                                  <p:stCondLst>
                                    <p:cond delay="0"/>
                                  </p:stCondLst>
                                  <p:childTnLst>
                                    <p:animMotion origin="layout" path="M 0.66181 -0.03588 C 0.66233 -0.03843 0.66198 -0.04167 0.66337 -0.04352 C 0.66476 -0.04537 0.66719 -0.04468 0.6691 -0.04537 C 0.68108 -0.05023 0.68177 -0.04977 0.69896 -0.05116 C 0.70903 -0.05046 0.71893 -0.05023 0.72899 -0.0493 C 0.74601 -0.04745 0.75781 -0.02407 0.76615 -0.00741 C 0.77101 0.0132 0.77118 0.02199 0.76754 0.04977 C 0.76702 0.0544 0.76181 0.06134 0.76181 0.06157 C 0.75486 0.08889 0.74097 0.09676 0.72188 0.10509 C 0.70903 0.1044 0.69601 0.10556 0.68334 0.10301 C 0.6783 0.10232 0.67413 0.09676 0.6691 0.0956 C 0.64931 0.08982 0.62917 0.08588 0.60903 0.08218 C 0.59653 0.07685 0.58351 0.07477 0.57049 0.07269 C 0.56233 0.07384 0.55417 0.07384 0.54618 0.07639 C 0.54288 0.07755 0.54097 0.08264 0.53768 0.08403 C 0.53334 0.08982 0.52917 0.09167 0.52327 0.09352 C 0.51667 0.09792 0.51337 0.10162 0.50764 0.10695 C 0.50452 0.11273 0.50018 0.12384 0.49618 0.12986 C 0.49479 0.13773 0.49184 0.14282 0.49045 0.1507 C 0.49097 0.16597 0.49097 0.18125 0.49184 0.19653 C 0.49288 0.21412 0.51111 0.22894 0.52188 0.23264 C 0.53281 0.23657 0.52934 0.23241 0.53768 0.23657 C 0.5441 0.23982 0.54792 0.24213 0.55469 0.24398 C 0.56111 0.25255 0.56771 0.24907 0.57622 0.24769 C 0.58056 0.24213 0.58472 0.23634 0.58906 0.23079 C 0.59219 0.20972 0.59219 0.18958 0.58334 0.17176 C 0.5816 0.16412 0.5809 0.15741 0.57761 0.1507 C 0.57465 0.13009 0.56719 0.11204 0.55625 0.09745 C 0.55295 0.09306 0.54271 0.08796 0.53906 0.08588 C 0.53368 0.0831 0.52049 0.08241 0.51754 0.08218 C 0.49931 0.07407 0.50955 0.07778 0.46754 0.08218 C 0.46459 0.08241 0.46181 0.08472 0.45903 0.08588 C 0.45573 0.08727 0.44896 0.08982 0.44896 0.09005 C 0.42986 0.10695 0.45903 0.08148 0.44045 0.0956 C 0.43247 0.10162 0.42535 0.10972 0.41754 0.1162 C 0.41059 0.13079 0.41997 0.11343 0.40903 0.12593 C 0.40434 0.13125 0.40052 0.13935 0.39618 0.14514 C 0.38802 0.15579 0.39202 0.14468 0.38472 0.16019 C 0.38004 0.17014 0.37761 0.18171 0.37188 0.19051 C 0.3691 0.19514 0.3658 0.19931 0.36337 0.20417 C 0.35295 0.2257 0.34618 0.25162 0.33768 0.27454 C 0.33143 0.2912 0.32483 0.30625 0.32049 0.32407 C 0.31893 0.34097 0.31597 0.35671 0.31476 0.37361 C 0.31528 0.39329 0.31528 0.41296 0.31615 0.43218 C 0.31615 0.43426 0.31736 0.44699 0.32049 0.44792 C 0.32691 0.45 0.33386 0.44907 0.34045 0.44977 C 0.35035 0.46296 0.37257 0.47361 0.38611 0.47847 C 0.39514 0.47778 0.40434 0.47778 0.41337 0.47639 C 0.41632 0.47593 0.42188 0.47269 0.42188 0.47292 C 0.42292 0.47083 0.42361 0.46852 0.42483 0.4669 C 0.42691 0.46412 0.43021 0.4625 0.43195 0.45926 C 0.43316 0.45718 0.43247 0.45394 0.43334 0.45162 C 0.4349 0.44745 0.43906 0.44028 0.43906 0.44051 C 0.4382 0.41968 0.4408 0.4081 0.43038 0.39468 C 0.42813 0.38542 0.4184 0.36875 0.41181 0.36412 C 0.40677 0.36019 0.40018 0.3581 0.39479 0.35463 C 0.39323 0.35347 0.39219 0.35139 0.39045 0.3507 C 0.38594 0.34861 0.3809 0.34861 0.37622 0.34699 C 0.33941 0.34907 0.34861 0.34329 0.32761 0.36227 C 0.3224 0.37384 0.31597 0.38403 0.31181 0.39653 C 0.30382 0.42014 0.30018 0.44722 0.29757 0.47269 C 0.29809 0.50116 0.29479 0.53079 0.30052 0.55833 C 0.30747 0.5912 0.3257 0.6412 0.34045 0.67083 C 0.34983 0.68935 0.36406 0.70926 0.37483 0.72593 C 0.3816 0.73611 0.3875 0.74861 0.39618 0.75648 C 0.40643 0.76574 0.42396 0.77338 0.43611 0.77732 C 0.46875 0.77685 0.55712 0.76343 0.6033 0.7831 C 0.61059 0.79282 0.62136 0.79722 0.62899 0.80787 C 0.63368 0.81412 0.64028 0.82616 0.64618 0.83079 C 0.65868 0.84051 0.67691 0.83843 0.69045 0.83843 " pathEditMode="relative" rAng="0" ptsTypes="fffffffffffffffffffffffffffffffffffffffffffffffffffffffffffffffffffffA">
                                      <p:cBhvr>
                                        <p:cTn id="93" dur="2000" fill="hold"/>
                                        <p:tgtEl>
                                          <p:spTgt spid="46091"/>
                                        </p:tgtEl>
                                        <p:attrNameLst>
                                          <p:attrName>ppt_x</p:attrName>
                                          <p:attrName>ppt_y</p:attrName>
                                        </p:attrNameLst>
                                      </p:cBhvr>
                                      <p:rCtr x="-129" y="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9" grpId="0" animBg="1"/>
      <p:bldP spid="46092" grpId="0" animBg="1"/>
      <p:bldP spid="46094" grpId="0" animBg="1"/>
      <p:bldP spid="46095" grpId="0" animBg="1"/>
      <p:bldP spid="46096" grpId="0" animBg="1"/>
      <p:bldP spid="46097" grpId="0" animBg="1"/>
      <p:bldP spid="46098" grpId="0" animBg="1"/>
      <p:bldP spid="46099" grpId="0" animBg="1"/>
      <p:bldP spid="46100" grpId="0" animBg="1"/>
      <p:bldP spid="46101" grpId="0" animBg="1"/>
      <p:bldP spid="46102" grpId="0" animBg="1"/>
      <p:bldP spid="4610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1" name="Picture 7"/>
          <p:cNvPicPr>
            <a:picLocks noChangeAspect="1" noChangeArrowheads="1"/>
          </p:cNvPicPr>
          <p:nvPr/>
        </p:nvPicPr>
        <p:blipFill>
          <a:blip r:embed="rId3" cstate="print"/>
          <a:srcRect/>
          <a:stretch>
            <a:fillRect/>
          </a:stretch>
        </p:blipFill>
        <p:spPr bwMode="auto">
          <a:xfrm>
            <a:off x="457200" y="228600"/>
            <a:ext cx="8305800" cy="6229350"/>
          </a:xfrm>
          <a:prstGeom prst="rect">
            <a:avLst/>
          </a:prstGeom>
          <a:noFill/>
          <a:ln w="9525">
            <a:noFill/>
            <a:miter lim="800000"/>
            <a:headEnd/>
            <a:tailEnd/>
          </a:ln>
          <a:effectLst/>
        </p:spPr>
      </p:pic>
      <p:sp>
        <p:nvSpPr>
          <p:cNvPr id="47113" name="Oval 9"/>
          <p:cNvSpPr>
            <a:spLocks noChangeArrowheads="1"/>
          </p:cNvSpPr>
          <p:nvPr/>
        </p:nvSpPr>
        <p:spPr bwMode="auto">
          <a:xfrm>
            <a:off x="152400" y="5029200"/>
            <a:ext cx="3200400" cy="1676400"/>
          </a:xfrm>
          <a:prstGeom prst="ellipse">
            <a:avLst/>
          </a:prstGeom>
          <a:solidFill>
            <a:schemeClr val="accent1"/>
          </a:solidFill>
          <a:ln w="9525">
            <a:solidFill>
              <a:schemeClr val="tx1"/>
            </a:solidFill>
            <a:round/>
            <a:headEnd/>
            <a:tailEnd/>
          </a:ln>
          <a:effectLst/>
        </p:spPr>
        <p:txBody>
          <a:bodyPr wrap="none" anchor="ctr"/>
          <a:lstStyle/>
          <a:p>
            <a:pPr algn="ctr"/>
            <a:r>
              <a:rPr lang="en-US"/>
              <a:t>The Af Am community</a:t>
            </a:r>
          </a:p>
          <a:p>
            <a:pPr algn="ctr"/>
            <a:r>
              <a:rPr lang="en-US"/>
              <a:t>organized car pools</a:t>
            </a:r>
          </a:p>
          <a:p>
            <a:pPr algn="ctr"/>
            <a:r>
              <a:rPr lang="en-US"/>
              <a:t>to help people</a:t>
            </a:r>
          </a:p>
          <a:p>
            <a:pPr algn="ctr"/>
            <a:r>
              <a:rPr lang="en-US"/>
              <a:t>get around.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7111"/>
                                        </p:tgtEl>
                                        <p:attrNameLst>
                                          <p:attrName>style.visibility</p:attrName>
                                        </p:attrNameLst>
                                      </p:cBhvr>
                                      <p:to>
                                        <p:strVal val="visible"/>
                                      </p:to>
                                    </p:set>
                                    <p:anim calcmode="lin" valueType="num">
                                      <p:cBhvr>
                                        <p:cTn id="7" dur="1000" fill="hold"/>
                                        <p:tgtEl>
                                          <p:spTgt spid="47111"/>
                                        </p:tgtEl>
                                        <p:attrNameLst>
                                          <p:attrName>ppt_w</p:attrName>
                                        </p:attrNameLst>
                                      </p:cBhvr>
                                      <p:tavLst>
                                        <p:tav tm="0">
                                          <p:val>
                                            <p:strVal val="#ppt_w*0.70"/>
                                          </p:val>
                                        </p:tav>
                                        <p:tav tm="100000">
                                          <p:val>
                                            <p:strVal val="#ppt_w"/>
                                          </p:val>
                                        </p:tav>
                                      </p:tavLst>
                                    </p:anim>
                                    <p:anim calcmode="lin" valueType="num">
                                      <p:cBhvr>
                                        <p:cTn id="8" dur="1000" fill="hold"/>
                                        <p:tgtEl>
                                          <p:spTgt spid="47111"/>
                                        </p:tgtEl>
                                        <p:attrNameLst>
                                          <p:attrName>ppt_h</p:attrName>
                                        </p:attrNameLst>
                                      </p:cBhvr>
                                      <p:tavLst>
                                        <p:tav tm="0">
                                          <p:val>
                                            <p:strVal val="#ppt_h"/>
                                          </p:val>
                                        </p:tav>
                                        <p:tav tm="100000">
                                          <p:val>
                                            <p:strVal val="#ppt_h"/>
                                          </p:val>
                                        </p:tav>
                                      </p:tavLst>
                                    </p:anim>
                                    <p:animEffect transition="in" filter="fade">
                                      <p:cBhvr>
                                        <p:cTn id="9" dur="10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p:cNvPicPr>
            <a:picLocks noChangeAspect="1" noChangeArrowheads="1"/>
          </p:cNvPicPr>
          <p:nvPr/>
        </p:nvPicPr>
        <p:blipFill>
          <a:blip r:embed="rId3" cstate="print"/>
          <a:srcRect/>
          <a:stretch>
            <a:fillRect/>
          </a:stretch>
        </p:blipFill>
        <p:spPr bwMode="auto">
          <a:xfrm>
            <a:off x="685800" y="838200"/>
            <a:ext cx="7696200" cy="5848350"/>
          </a:xfrm>
          <a:prstGeom prst="rect">
            <a:avLst/>
          </a:prstGeom>
          <a:noFill/>
          <a:ln w="9525">
            <a:noFill/>
            <a:miter lim="800000"/>
            <a:headEnd/>
            <a:tailEnd/>
          </a:ln>
          <a:effectLst/>
        </p:spPr>
      </p:pic>
      <p:sp>
        <p:nvSpPr>
          <p:cNvPr id="49158" name="Rectangle 6"/>
          <p:cNvSpPr>
            <a:spLocks noChangeArrowheads="1"/>
          </p:cNvSpPr>
          <p:nvPr/>
        </p:nvSpPr>
        <p:spPr bwMode="auto">
          <a:xfrm>
            <a:off x="304800" y="0"/>
            <a:ext cx="8534400" cy="838200"/>
          </a:xfrm>
          <a:prstGeom prst="rect">
            <a:avLst/>
          </a:prstGeom>
          <a:noFill/>
          <a:ln w="9525">
            <a:noFill/>
            <a:miter lim="800000"/>
            <a:headEnd/>
            <a:tailEnd/>
          </a:ln>
          <a:effectLst/>
        </p:spPr>
        <p:txBody>
          <a:bodyPr anchor="ctr"/>
          <a:lstStyle/>
          <a:p>
            <a:pPr algn="ctr"/>
            <a:r>
              <a:rPr lang="en-US" sz="4000">
                <a:solidFill>
                  <a:schemeClr val="bg1"/>
                </a:solidFill>
                <a:latin typeface="Forte" pitchFamily="66" charset="0"/>
              </a:rPr>
              <a:t>Let me tell you another story…</a:t>
            </a:r>
          </a:p>
        </p:txBody>
      </p:sp>
      <p:sp>
        <p:nvSpPr>
          <p:cNvPr id="49161" name="Text Box 9"/>
          <p:cNvSpPr txBox="1">
            <a:spLocks noChangeArrowheads="1"/>
          </p:cNvSpPr>
          <p:nvPr/>
        </p:nvSpPr>
        <p:spPr bwMode="auto">
          <a:xfrm>
            <a:off x="304800" y="914400"/>
            <a:ext cx="8458200" cy="1160463"/>
          </a:xfrm>
          <a:prstGeom prst="rect">
            <a:avLst/>
          </a:prstGeom>
          <a:solidFill>
            <a:schemeClr val="bg1"/>
          </a:solidFill>
          <a:ln w="9525">
            <a:noFill/>
            <a:miter lim="800000"/>
            <a:headEnd/>
            <a:tailEnd/>
          </a:ln>
          <a:effectLst/>
        </p:spPr>
        <p:txBody>
          <a:bodyPr>
            <a:spAutoFit/>
          </a:bodyPr>
          <a:lstStyle/>
          <a:p>
            <a:pPr algn="ctr">
              <a:spcBef>
                <a:spcPct val="50000"/>
              </a:spcBef>
            </a:pPr>
            <a:r>
              <a:rPr lang="en-US" sz="2800" b="1"/>
              <a:t>FEB 1960 – Woolworth’s </a:t>
            </a:r>
          </a:p>
          <a:p>
            <a:pPr algn="ctr">
              <a:spcBef>
                <a:spcPct val="50000"/>
              </a:spcBef>
            </a:pPr>
            <a:r>
              <a:rPr lang="en-US" sz="2800" b="1"/>
              <a:t>North Carolina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9158"/>
                                        </p:tgtEl>
                                        <p:attrNameLst>
                                          <p:attrName>style.visibility</p:attrName>
                                        </p:attrNameLst>
                                      </p:cBhvr>
                                      <p:to>
                                        <p:strVal val="visible"/>
                                      </p:to>
                                    </p:set>
                                    <p:animScale>
                                      <p:cBhvr>
                                        <p:cTn id="7" dur="1000" decel="50000" fill="hold">
                                          <p:stCondLst>
                                            <p:cond delay="0"/>
                                          </p:stCondLst>
                                        </p:cTn>
                                        <p:tgtEl>
                                          <p:spTgt spid="491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158"/>
                                        </p:tgtEl>
                                        <p:attrNameLst>
                                          <p:attrName>ppt_x</p:attrName>
                                          <p:attrName>ppt_y</p:attrName>
                                        </p:attrNameLst>
                                      </p:cBhvr>
                                    </p:animMotion>
                                    <p:animEffect transition="in" filter="fade">
                                      <p:cBhvr>
                                        <p:cTn id="9" dur="1000"/>
                                        <p:tgtEl>
                                          <p:spTgt spid="4915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9161"/>
                                        </p:tgtEl>
                                        <p:attrNameLst>
                                          <p:attrName>style.visibility</p:attrName>
                                        </p:attrNameLst>
                                      </p:cBhvr>
                                      <p:to>
                                        <p:strVal val="visible"/>
                                      </p:to>
                                    </p:set>
                                    <p:animEffect transition="in" filter="fade">
                                      <p:cBhvr>
                                        <p:cTn id="14" dur="2000"/>
                                        <p:tgtEl>
                                          <p:spTgt spid="4916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49156"/>
                                        </p:tgtEl>
                                        <p:attrNameLst>
                                          <p:attrName>style.visibility</p:attrName>
                                        </p:attrNameLst>
                                      </p:cBhvr>
                                      <p:to>
                                        <p:strVal val="visible"/>
                                      </p:to>
                                    </p:set>
                                    <p:anim calcmode="lin" valueType="num">
                                      <p:cBhvr>
                                        <p:cTn id="19" dur="1000" fill="hold"/>
                                        <p:tgtEl>
                                          <p:spTgt spid="49156"/>
                                        </p:tgtEl>
                                        <p:attrNameLst>
                                          <p:attrName>ppt_w</p:attrName>
                                        </p:attrNameLst>
                                      </p:cBhvr>
                                      <p:tavLst>
                                        <p:tav tm="0">
                                          <p:val>
                                            <p:strVal val="#ppt_w*0.70"/>
                                          </p:val>
                                        </p:tav>
                                        <p:tav tm="100000">
                                          <p:val>
                                            <p:strVal val="#ppt_w"/>
                                          </p:val>
                                        </p:tav>
                                      </p:tavLst>
                                    </p:anim>
                                    <p:anim calcmode="lin" valueType="num">
                                      <p:cBhvr>
                                        <p:cTn id="20" dur="1000" fill="hold"/>
                                        <p:tgtEl>
                                          <p:spTgt spid="49156"/>
                                        </p:tgtEl>
                                        <p:attrNameLst>
                                          <p:attrName>ppt_h</p:attrName>
                                        </p:attrNameLst>
                                      </p:cBhvr>
                                      <p:tavLst>
                                        <p:tav tm="0">
                                          <p:val>
                                            <p:strVal val="#ppt_h"/>
                                          </p:val>
                                        </p:tav>
                                        <p:tav tm="100000">
                                          <p:val>
                                            <p:strVal val="#ppt_h"/>
                                          </p:val>
                                        </p:tav>
                                      </p:tavLst>
                                    </p:anim>
                                    <p:animEffect transition="in" filter="fade">
                                      <p:cBhvr>
                                        <p:cTn id="21" dur="1000"/>
                                        <p:tgtEl>
                                          <p:spTgt spid="49156"/>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xit" presetSubtype="10" fill="hold" nodeType="clickEffect">
                                  <p:stCondLst>
                                    <p:cond delay="0"/>
                                  </p:stCondLst>
                                  <p:childTnLst>
                                    <p:animEffect transition="out" filter="checkerboard(across)">
                                      <p:cBhvr>
                                        <p:cTn id="25" dur="500"/>
                                        <p:tgtEl>
                                          <p:spTgt spid="49156"/>
                                        </p:tgtEl>
                                      </p:cBhvr>
                                    </p:animEffect>
                                    <p:set>
                                      <p:cBhvr>
                                        <p:cTn id="26" dur="1" fill="hold">
                                          <p:stCondLst>
                                            <p:cond delay="499"/>
                                          </p:stCondLst>
                                        </p:cTn>
                                        <p:tgtEl>
                                          <p:spTgt spid="491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p:bldP spid="49161"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3"/>
          <p:cNvSpPr>
            <a:spLocks noGrp="1" noChangeArrowheads="1"/>
          </p:cNvSpPr>
          <p:nvPr>
            <p:ph type="ctrTitle"/>
          </p:nvPr>
        </p:nvSpPr>
        <p:spPr>
          <a:xfrm>
            <a:off x="304800" y="152400"/>
            <a:ext cx="8534400" cy="838200"/>
          </a:xfrm>
        </p:spPr>
        <p:txBody>
          <a:bodyPr>
            <a:normAutofit fontScale="90000"/>
          </a:bodyPr>
          <a:lstStyle/>
          <a:p>
            <a:r>
              <a:rPr lang="en-US" sz="4000">
                <a:solidFill>
                  <a:schemeClr val="bg1"/>
                </a:solidFill>
                <a:latin typeface="Forte" pitchFamily="66" charset="0"/>
              </a:rPr>
              <a:t>Let me tell you a story…</a:t>
            </a:r>
            <a:br>
              <a:rPr lang="en-US" sz="4000">
                <a:solidFill>
                  <a:schemeClr val="bg1"/>
                </a:solidFill>
                <a:latin typeface="Forte" pitchFamily="66" charset="0"/>
              </a:rPr>
            </a:br>
            <a:r>
              <a:rPr lang="en-US" sz="1800">
                <a:hlinkClick r:id="rId3"/>
              </a:rPr>
              <a:t>http://www.pbs.org/wgbh/amex/neworleans/program/index.html</a:t>
            </a:r>
            <a:r>
              <a:rPr lang="en-US" sz="1800"/>
              <a:t/>
            </a:r>
            <a:br>
              <a:rPr lang="en-US" sz="1800"/>
            </a:br>
            <a:endParaRPr lang="en-US" sz="1800"/>
          </a:p>
        </p:txBody>
      </p:sp>
      <p:pic>
        <p:nvPicPr>
          <p:cNvPr id="17414" name="Picture 6"/>
          <p:cNvPicPr>
            <a:picLocks noChangeAspect="1" noChangeArrowheads="1"/>
          </p:cNvPicPr>
          <p:nvPr/>
        </p:nvPicPr>
        <p:blipFill>
          <a:blip r:embed="rId4" cstate="print"/>
          <a:srcRect/>
          <a:stretch>
            <a:fillRect/>
          </a:stretch>
        </p:blipFill>
        <p:spPr bwMode="auto">
          <a:xfrm>
            <a:off x="304800" y="838200"/>
            <a:ext cx="3981450" cy="3124200"/>
          </a:xfrm>
          <a:prstGeom prst="rect">
            <a:avLst/>
          </a:prstGeom>
          <a:noFill/>
          <a:ln w="9525">
            <a:noFill/>
            <a:miter lim="800000"/>
            <a:headEnd/>
            <a:tailEnd/>
          </a:ln>
          <a:effectLst/>
        </p:spPr>
      </p:pic>
      <p:pic>
        <p:nvPicPr>
          <p:cNvPr id="17412" name="Picture 4"/>
          <p:cNvPicPr>
            <a:picLocks noChangeAspect="1" noChangeArrowheads="1"/>
          </p:cNvPicPr>
          <p:nvPr/>
        </p:nvPicPr>
        <p:blipFill>
          <a:blip r:embed="rId5" cstate="print"/>
          <a:srcRect/>
          <a:stretch>
            <a:fillRect/>
          </a:stretch>
        </p:blipFill>
        <p:spPr bwMode="auto">
          <a:xfrm>
            <a:off x="4953000" y="990600"/>
            <a:ext cx="3292475" cy="4267200"/>
          </a:xfrm>
          <a:prstGeom prst="rect">
            <a:avLst/>
          </a:prstGeom>
          <a:noFill/>
          <a:ln w="9525">
            <a:noFill/>
            <a:miter lim="800000"/>
            <a:headEnd/>
            <a:tailEnd/>
          </a:ln>
          <a:effectLst/>
        </p:spPr>
      </p:pic>
      <p:pic>
        <p:nvPicPr>
          <p:cNvPr id="17410" name="Picture 2"/>
          <p:cNvPicPr>
            <a:picLocks noChangeAspect="1" noChangeArrowheads="1"/>
          </p:cNvPicPr>
          <p:nvPr/>
        </p:nvPicPr>
        <p:blipFill>
          <a:blip r:embed="rId6" cstate="print"/>
          <a:srcRect/>
          <a:stretch>
            <a:fillRect/>
          </a:stretch>
        </p:blipFill>
        <p:spPr bwMode="auto">
          <a:xfrm>
            <a:off x="1905000" y="3581400"/>
            <a:ext cx="4572000" cy="3073400"/>
          </a:xfrm>
          <a:prstGeom prst="rect">
            <a:avLst/>
          </a:prstGeom>
          <a:noFill/>
          <a:ln w="9525">
            <a:noFill/>
            <a:miter lim="800000"/>
            <a:headEnd/>
            <a:tailEnd/>
          </a:ln>
          <a:effectLst/>
        </p:spPr>
      </p:pic>
      <p:sp>
        <p:nvSpPr>
          <p:cNvPr id="17415" name="WordArt 7"/>
          <p:cNvSpPr>
            <a:spLocks noChangeArrowheads="1" noChangeShapeType="1" noTextEdit="1"/>
          </p:cNvSpPr>
          <p:nvPr/>
        </p:nvSpPr>
        <p:spPr bwMode="auto">
          <a:xfrm>
            <a:off x="228600" y="5257800"/>
            <a:ext cx="5715000" cy="1143000"/>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99CC00"/>
                </a:solidFill>
                <a:latin typeface="Arial Black"/>
              </a:rPr>
              <a:t>Plessy v. Ferguson</a:t>
            </a:r>
          </a:p>
          <a:p>
            <a:pPr algn="ctr"/>
            <a:r>
              <a:rPr lang="en-US" sz="3600" b="1" kern="10">
                <a:ln w="9525">
                  <a:solidFill>
                    <a:srgbClr val="000000"/>
                  </a:solidFill>
                  <a:round/>
                  <a:headEnd/>
                  <a:tailEnd/>
                </a:ln>
                <a:solidFill>
                  <a:srgbClr val="99CC00"/>
                </a:solidFill>
                <a:latin typeface="Arial Black"/>
              </a:rPr>
              <a:t>1896</a:t>
            </a:r>
          </a:p>
        </p:txBody>
      </p:sp>
      <p:sp>
        <p:nvSpPr>
          <p:cNvPr id="17416" name="Oval 8"/>
          <p:cNvSpPr>
            <a:spLocks noChangeArrowheads="1"/>
          </p:cNvSpPr>
          <p:nvPr/>
        </p:nvSpPr>
        <p:spPr bwMode="auto">
          <a:xfrm>
            <a:off x="1676400" y="762000"/>
            <a:ext cx="3276600" cy="685800"/>
          </a:xfrm>
          <a:prstGeom prst="ellipse">
            <a:avLst/>
          </a:prstGeom>
          <a:solidFill>
            <a:schemeClr val="accent1"/>
          </a:solidFill>
          <a:ln w="9525">
            <a:solidFill>
              <a:schemeClr val="tx1"/>
            </a:solidFill>
            <a:round/>
            <a:headEnd/>
            <a:tailEnd/>
          </a:ln>
          <a:effectLst/>
        </p:spPr>
        <p:txBody>
          <a:bodyPr wrap="none" anchor="ctr"/>
          <a:lstStyle/>
          <a:p>
            <a:pPr algn="ctr"/>
            <a:r>
              <a:rPr lang="en-US" sz="3200">
                <a:latin typeface="Bodoni MT Black" pitchFamily="18" charset="0"/>
              </a:rPr>
              <a:t>In Louisiana</a:t>
            </a:r>
          </a:p>
        </p:txBody>
      </p:sp>
      <p:sp>
        <p:nvSpPr>
          <p:cNvPr id="17417" name="Oval 9"/>
          <p:cNvSpPr>
            <a:spLocks noChangeArrowheads="1"/>
          </p:cNvSpPr>
          <p:nvPr/>
        </p:nvSpPr>
        <p:spPr bwMode="auto">
          <a:xfrm>
            <a:off x="5715000" y="4724400"/>
            <a:ext cx="3276600" cy="685800"/>
          </a:xfrm>
          <a:prstGeom prst="ellipse">
            <a:avLst/>
          </a:prstGeom>
          <a:solidFill>
            <a:schemeClr val="accent1"/>
          </a:solidFill>
          <a:ln w="9525">
            <a:solidFill>
              <a:schemeClr val="tx1"/>
            </a:solidFill>
            <a:round/>
            <a:headEnd/>
            <a:tailEnd/>
          </a:ln>
          <a:effectLst/>
        </p:spPr>
        <p:txBody>
          <a:bodyPr wrap="none" anchor="ctr"/>
          <a:lstStyle/>
          <a:p>
            <a:pPr algn="ctr"/>
            <a:r>
              <a:rPr lang="en-US" sz="3200">
                <a:latin typeface="Bodoni MT Black" pitchFamily="18" charset="0"/>
              </a:rPr>
              <a:t>Homer Plessy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iterate type="lt">
                                    <p:tmPct val="0"/>
                                  </p:iterate>
                                  <p:childTnLst>
                                    <p:set>
                                      <p:cBhvr>
                                        <p:cTn id="6" dur="1" fill="hold">
                                          <p:stCondLst>
                                            <p:cond delay="0"/>
                                          </p:stCondLst>
                                        </p:cTn>
                                        <p:tgtEl>
                                          <p:spTgt spid="17411"/>
                                        </p:tgtEl>
                                        <p:attrNameLst>
                                          <p:attrName>style.visibility</p:attrName>
                                        </p:attrNameLst>
                                      </p:cBhvr>
                                      <p:to>
                                        <p:strVal val="visible"/>
                                      </p:to>
                                    </p:set>
                                    <p:animEffect transition="in" filter="fade">
                                      <p:cBhvr>
                                        <p:cTn id="7" dur="100"/>
                                        <p:tgtEl>
                                          <p:spTgt spid="17411"/>
                                        </p:tgtEl>
                                      </p:cBhvr>
                                    </p:animEffect>
                                    <p:anim calcmode="lin" valueType="num">
                                      <p:cBhvr>
                                        <p:cTn id="8" dur="400" fill="hold"/>
                                        <p:tgtEl>
                                          <p:spTgt spid="17411"/>
                                        </p:tgtEl>
                                        <p:attrNameLst>
                                          <p:attrName>ppt_x</p:attrName>
                                        </p:attrNameLst>
                                      </p:cBhvr>
                                      <p:tavLst>
                                        <p:tav tm="0">
                                          <p:val>
                                            <p:strVal val="#ppt_x"/>
                                          </p:val>
                                        </p:tav>
                                        <p:tav tm="100000">
                                          <p:val>
                                            <p:strVal val="#ppt_x"/>
                                          </p:val>
                                        </p:tav>
                                      </p:tavLst>
                                    </p:anim>
                                    <p:anim calcmode="lin" valueType="num">
                                      <p:cBhvr>
                                        <p:cTn id="9" dur="400" fill="hold"/>
                                        <p:tgtEl>
                                          <p:spTgt spid="17411"/>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74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74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7414"/>
                                        </p:tgtEl>
                                        <p:attrNameLst>
                                          <p:attrName>style.visibility</p:attrName>
                                        </p:attrNameLst>
                                      </p:cBhvr>
                                      <p:to>
                                        <p:strVal val="visible"/>
                                      </p:to>
                                    </p:set>
                                    <p:animEffect transition="in" filter="checkerboard(across)">
                                      <p:cBhvr>
                                        <p:cTn id="16" dur="500"/>
                                        <p:tgtEl>
                                          <p:spTgt spid="174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416"/>
                                        </p:tgtEl>
                                        <p:attrNameLst>
                                          <p:attrName>style.visibility</p:attrName>
                                        </p:attrNameLst>
                                      </p:cBhvr>
                                      <p:to>
                                        <p:strVal val="visible"/>
                                      </p:to>
                                    </p:set>
                                    <p:animEffect transition="in" filter="blinds(horizontal)">
                                      <p:cBhvr>
                                        <p:cTn id="19" dur="500"/>
                                        <p:tgtEl>
                                          <p:spTgt spid="1741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diamond(in)">
                                      <p:cBhvr>
                                        <p:cTn id="24" dur="2000"/>
                                        <p:tgtEl>
                                          <p:spTgt spid="17412"/>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17417"/>
                                        </p:tgtEl>
                                        <p:attrNameLst>
                                          <p:attrName>style.visibility</p:attrName>
                                        </p:attrNameLst>
                                      </p:cBhvr>
                                      <p:to>
                                        <p:strVal val="visible"/>
                                      </p:to>
                                    </p:set>
                                    <p:animEffect transition="in" filter="box(in)">
                                      <p:cBhvr>
                                        <p:cTn id="27" dur="500"/>
                                        <p:tgtEl>
                                          <p:spTgt spid="1741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410"/>
                                        </p:tgtEl>
                                        <p:attrNameLst>
                                          <p:attrName>style.visibility</p:attrName>
                                        </p:attrNameLst>
                                      </p:cBhvr>
                                      <p:to>
                                        <p:strVal val="visible"/>
                                      </p:to>
                                    </p:set>
                                    <p:anim calcmode="lin" valueType="num">
                                      <p:cBhvr additive="base">
                                        <p:cTn id="32" dur="500" fill="hold"/>
                                        <p:tgtEl>
                                          <p:spTgt spid="17410"/>
                                        </p:tgtEl>
                                        <p:attrNameLst>
                                          <p:attrName>ppt_x</p:attrName>
                                        </p:attrNameLst>
                                      </p:cBhvr>
                                      <p:tavLst>
                                        <p:tav tm="0">
                                          <p:val>
                                            <p:strVal val="#ppt_x"/>
                                          </p:val>
                                        </p:tav>
                                        <p:tav tm="100000">
                                          <p:val>
                                            <p:strVal val="#ppt_x"/>
                                          </p:val>
                                        </p:tav>
                                      </p:tavLst>
                                    </p:anim>
                                    <p:anim calcmode="lin" valueType="num">
                                      <p:cBhvr additive="base">
                                        <p:cTn id="33"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17415"/>
                                        </p:tgtEl>
                                        <p:attrNameLst>
                                          <p:attrName>style.visibility</p:attrName>
                                        </p:attrNameLst>
                                      </p:cBhvr>
                                      <p:to>
                                        <p:strVal val="visible"/>
                                      </p:to>
                                    </p:set>
                                    <p:animScale>
                                      <p:cBhvr>
                                        <p:cTn id="38" dur="1000" decel="50000" fill="hold">
                                          <p:stCondLst>
                                            <p:cond delay="0"/>
                                          </p:stCondLst>
                                        </p:cTn>
                                        <p:tgtEl>
                                          <p:spTgt spid="174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7415"/>
                                        </p:tgtEl>
                                        <p:attrNameLst>
                                          <p:attrName>ppt_x</p:attrName>
                                          <p:attrName>ppt_y</p:attrName>
                                        </p:attrNameLst>
                                      </p:cBhvr>
                                    </p:animMotion>
                                    <p:animEffect transition="in" filter="fade">
                                      <p:cBhvr>
                                        <p:cTn id="40" dur="1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5" grpId="0" animBg="1"/>
      <p:bldP spid="17416" grpId="0" animBg="1"/>
      <p:bldP spid="174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8" name="Picture 4"/>
          <p:cNvPicPr>
            <a:picLocks noChangeAspect="1" noChangeArrowheads="1"/>
          </p:cNvPicPr>
          <p:nvPr/>
        </p:nvPicPr>
        <p:blipFill>
          <a:blip r:embed="rId3" cstate="print"/>
          <a:srcRect b="7155"/>
          <a:stretch>
            <a:fillRect/>
          </a:stretch>
        </p:blipFill>
        <p:spPr bwMode="auto">
          <a:xfrm>
            <a:off x="304800" y="228600"/>
            <a:ext cx="8534400" cy="5903913"/>
          </a:xfrm>
          <a:prstGeom prst="rect">
            <a:avLst/>
          </a:prstGeom>
          <a:noFill/>
          <a:ln w="9525">
            <a:noFill/>
            <a:miter lim="800000"/>
            <a:headEnd/>
            <a:tailEnd/>
          </a:ln>
          <a:effectLst/>
        </p:spPr>
      </p:pic>
      <p:sp>
        <p:nvSpPr>
          <p:cNvPr id="123909" name="Text Box 5"/>
          <p:cNvSpPr txBox="1">
            <a:spLocks noChangeArrowheads="1"/>
          </p:cNvSpPr>
          <p:nvPr/>
        </p:nvSpPr>
        <p:spPr bwMode="auto">
          <a:xfrm>
            <a:off x="457200" y="4495800"/>
            <a:ext cx="8229600" cy="2197100"/>
          </a:xfrm>
          <a:prstGeom prst="rect">
            <a:avLst/>
          </a:prstGeom>
          <a:solidFill>
            <a:srgbClr val="FFFF99"/>
          </a:solidFill>
          <a:ln w="9525">
            <a:noFill/>
            <a:miter lim="800000"/>
            <a:headEnd/>
            <a:tailEnd/>
          </a:ln>
          <a:effectLst/>
        </p:spPr>
        <p:txBody>
          <a:bodyPr>
            <a:spAutoFit/>
          </a:bodyPr>
          <a:lstStyle/>
          <a:p>
            <a:pPr algn="ctr">
              <a:spcBef>
                <a:spcPct val="50000"/>
              </a:spcBef>
            </a:pPr>
            <a:r>
              <a:rPr lang="en-US" sz="3600" b="1"/>
              <a:t>Organized by </a:t>
            </a:r>
            <a:r>
              <a:rPr lang="en-US" sz="4800" b="1" u="sng">
                <a:latin typeface="Bauhaus 93" pitchFamily="82" charset="0"/>
              </a:rPr>
              <a:t>SNCC</a:t>
            </a:r>
          </a:p>
          <a:p>
            <a:pPr algn="ctr">
              <a:spcBef>
                <a:spcPct val="50000"/>
              </a:spcBef>
            </a:pPr>
            <a:r>
              <a:rPr lang="en-US" sz="3600" b="1"/>
              <a:t>Student Non-Violent Coordinating Committee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fade">
                                      <p:cBhvr>
                                        <p:cTn id="7" dur="2000"/>
                                        <p:tgtEl>
                                          <p:spTgt spid="123908"/>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123909"/>
                                        </p:tgtEl>
                                        <p:attrNameLst>
                                          <p:attrName>style.visibility</p:attrName>
                                        </p:attrNameLst>
                                      </p:cBhvr>
                                      <p:to>
                                        <p:strVal val="visible"/>
                                      </p:to>
                                    </p:set>
                                    <p:animScale>
                                      <p:cBhvr>
                                        <p:cTn id="12" dur="1000" decel="50000" fill="hold">
                                          <p:stCondLst>
                                            <p:cond delay="0"/>
                                          </p:stCondLst>
                                        </p:cTn>
                                        <p:tgtEl>
                                          <p:spTgt spid="1239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3909"/>
                                        </p:tgtEl>
                                        <p:attrNameLst>
                                          <p:attrName>ppt_x</p:attrName>
                                          <p:attrName>ppt_y</p:attrName>
                                        </p:attrNameLst>
                                      </p:cBhvr>
                                    </p:animMotion>
                                    <p:animEffect transition="in" filter="fade">
                                      <p:cBhvr>
                                        <p:cTn id="14" dur="1000"/>
                                        <p:tgtEl>
                                          <p:spTgt spid="123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5" descr="T028160A"/>
          <p:cNvPicPr>
            <a:picLocks noChangeAspect="1" noChangeArrowheads="1"/>
          </p:cNvPicPr>
          <p:nvPr/>
        </p:nvPicPr>
        <p:blipFill>
          <a:blip r:embed="rId3" cstate="print"/>
          <a:srcRect/>
          <a:stretch>
            <a:fillRect/>
          </a:stretch>
        </p:blipFill>
        <p:spPr bwMode="auto">
          <a:xfrm>
            <a:off x="0" y="320675"/>
            <a:ext cx="9144000" cy="6216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9" name="Picture 5" descr="story-Paul-Greyhound-Bus"/>
          <p:cNvPicPr>
            <a:picLocks noChangeAspect="1" noChangeArrowheads="1"/>
          </p:cNvPicPr>
          <p:nvPr/>
        </p:nvPicPr>
        <p:blipFill>
          <a:blip r:embed="rId3" cstate="print"/>
          <a:srcRect/>
          <a:stretch>
            <a:fillRect/>
          </a:stretch>
        </p:blipFill>
        <p:spPr bwMode="auto">
          <a:xfrm>
            <a:off x="2667000" y="2133600"/>
            <a:ext cx="6248400" cy="4416425"/>
          </a:xfrm>
          <a:prstGeom prst="rect">
            <a:avLst/>
          </a:prstGeom>
          <a:noFill/>
          <a:ln w="9525">
            <a:noFill/>
            <a:miter lim="800000"/>
            <a:headEnd/>
            <a:tailEnd/>
          </a:ln>
        </p:spPr>
      </p:pic>
      <p:pic>
        <p:nvPicPr>
          <p:cNvPr id="164868" name="Picture 4" descr="s-core"/>
          <p:cNvPicPr>
            <a:picLocks noChangeAspect="1" noChangeArrowheads="1"/>
          </p:cNvPicPr>
          <p:nvPr/>
        </p:nvPicPr>
        <p:blipFill>
          <a:blip r:embed="rId4" cstate="print"/>
          <a:srcRect/>
          <a:stretch>
            <a:fillRect/>
          </a:stretch>
        </p:blipFill>
        <p:spPr bwMode="auto">
          <a:xfrm>
            <a:off x="457200" y="381000"/>
            <a:ext cx="3108325" cy="2951163"/>
          </a:xfrm>
          <a:prstGeom prst="rect">
            <a:avLst/>
          </a:prstGeom>
          <a:noFill/>
          <a:ln w="9525">
            <a:noFill/>
            <a:miter lim="800000"/>
            <a:headEnd/>
            <a:tailEnd/>
          </a:ln>
        </p:spPr>
      </p:pic>
      <p:sp>
        <p:nvSpPr>
          <p:cNvPr id="164870" name="WordArt 6"/>
          <p:cNvSpPr>
            <a:spLocks noChangeArrowheads="1" noChangeShapeType="1" noTextEdit="1"/>
          </p:cNvSpPr>
          <p:nvPr/>
        </p:nvSpPr>
        <p:spPr bwMode="auto">
          <a:xfrm>
            <a:off x="3657600" y="655638"/>
            <a:ext cx="5148263" cy="868362"/>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6699FF"/>
                </a:solidFill>
                <a:latin typeface="Arial Black"/>
              </a:rPr>
              <a:t>Freedom Rides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solidFill>
            <a:schemeClr val="bg1"/>
          </a:solidFill>
          <a:ln>
            <a:solidFill>
              <a:schemeClr val="tx1"/>
            </a:solidFill>
          </a:ln>
        </p:spPr>
        <p:txBody>
          <a:bodyPr/>
          <a:lstStyle/>
          <a:p>
            <a:r>
              <a:rPr lang="en-US"/>
              <a:t>Freedom Rides:</a:t>
            </a:r>
          </a:p>
        </p:txBody>
      </p:sp>
      <p:sp>
        <p:nvSpPr>
          <p:cNvPr id="169987" name="Rectangle 3"/>
          <p:cNvSpPr>
            <a:spLocks noGrp="1" noChangeArrowheads="1"/>
          </p:cNvSpPr>
          <p:nvPr>
            <p:ph type="body" idx="1"/>
          </p:nvPr>
        </p:nvSpPr>
        <p:spPr>
          <a:solidFill>
            <a:schemeClr val="bg1"/>
          </a:solidFill>
          <a:ln>
            <a:solidFill>
              <a:schemeClr val="tx1"/>
            </a:solidFill>
          </a:ln>
        </p:spPr>
        <p:txBody>
          <a:bodyPr/>
          <a:lstStyle/>
          <a:p>
            <a:endParaRPr lang="en-US" dirty="0"/>
          </a:p>
          <a:p>
            <a:r>
              <a:rPr lang="en-US" dirty="0"/>
              <a:t>Supreme Court had </a:t>
            </a:r>
            <a:r>
              <a:rPr lang="en-US" dirty="0" smtClean="0"/>
              <a:t>banned </a:t>
            </a:r>
            <a:r>
              <a:rPr lang="en-US" dirty="0"/>
              <a:t>segregation of public transportation and facilities.</a:t>
            </a:r>
          </a:p>
          <a:p>
            <a:endParaRPr lang="en-US" dirty="0"/>
          </a:p>
          <a:p>
            <a:r>
              <a:rPr lang="en-US" dirty="0"/>
              <a:t>Goal of the Freedom Riders = ride through the South </a:t>
            </a:r>
            <a:r>
              <a:rPr lang="en-US" b="1" i="1" dirty="0"/>
              <a:t>proving</a:t>
            </a:r>
            <a:r>
              <a:rPr lang="en-US" dirty="0"/>
              <a:t> that they were not upholding the law.</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Obstruction to Voting</a:t>
            </a:r>
            <a:endParaRPr lang="en-US" dirty="0">
              <a:solidFill>
                <a:schemeClr val="bg1"/>
              </a:solidFill>
            </a:endParaRPr>
          </a:p>
        </p:txBody>
      </p:sp>
      <p:sp>
        <p:nvSpPr>
          <p:cNvPr id="3" name="Content Placeholder 2"/>
          <p:cNvSpPr>
            <a:spLocks noGrp="1"/>
          </p:cNvSpPr>
          <p:nvPr>
            <p:ph idx="1"/>
          </p:nvPr>
        </p:nvSpPr>
        <p:spPr>
          <a:xfrm>
            <a:off x="457200" y="1371600"/>
            <a:ext cx="8229600" cy="4525963"/>
          </a:xfrm>
        </p:spPr>
        <p:txBody>
          <a:bodyPr>
            <a:normAutofit/>
          </a:bodyPr>
          <a:lstStyle/>
          <a:p>
            <a:r>
              <a:rPr lang="en-US" dirty="0" smtClean="0">
                <a:solidFill>
                  <a:schemeClr val="bg1"/>
                </a:solidFill>
              </a:rPr>
              <a:t>Poll tax (fees paid in order to vote) </a:t>
            </a:r>
          </a:p>
          <a:p>
            <a:r>
              <a:rPr lang="en-US" dirty="0" smtClean="0">
                <a:solidFill>
                  <a:schemeClr val="bg1"/>
                </a:solidFill>
              </a:rPr>
              <a:t>Literacy tests (must pass in order to vote)</a:t>
            </a:r>
          </a:p>
          <a:p>
            <a:pPr lvl="1"/>
            <a:r>
              <a:rPr lang="en-US" sz="2600" dirty="0" smtClean="0">
                <a:solidFill>
                  <a:schemeClr val="bg1"/>
                </a:solidFill>
              </a:rPr>
              <a:t>3 parts: questions about Constitution, written questions, and state and national </a:t>
            </a:r>
            <a:r>
              <a:rPr lang="en-US" sz="2600" dirty="0" err="1" smtClean="0">
                <a:solidFill>
                  <a:schemeClr val="bg1"/>
                </a:solidFill>
              </a:rPr>
              <a:t>gov’t</a:t>
            </a:r>
            <a:r>
              <a:rPr lang="en-US" sz="2600" dirty="0" smtClean="0">
                <a:solidFill>
                  <a:schemeClr val="bg1"/>
                </a:solidFill>
              </a:rPr>
              <a:t> questions</a:t>
            </a:r>
          </a:p>
          <a:p>
            <a:r>
              <a:rPr lang="en-US" dirty="0" smtClean="0">
                <a:solidFill>
                  <a:schemeClr val="bg1"/>
                </a:solidFill>
              </a:rPr>
              <a:t>Grandfather clause (denied the right to vote from freed black slaves)</a:t>
            </a:r>
            <a:endParaRPr lang="en-US" sz="2600" dirty="0" smtClean="0">
              <a:solidFill>
                <a:schemeClr val="bg1"/>
              </a:solidFill>
            </a:endParaRPr>
          </a:p>
          <a:p>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ox(in)">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ox(in)">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152400" y="228600"/>
            <a:ext cx="8915400" cy="2971800"/>
          </a:xfrm>
          <a:prstGeom prst="rect">
            <a:avLst/>
          </a:prstGeom>
          <a:solidFill>
            <a:schemeClr val="accent1">
              <a:alpha val="42999"/>
            </a:schemeClr>
          </a:solidFill>
          <a:ln w="76200">
            <a:solidFill>
              <a:schemeClr val="bg1"/>
            </a:solidFill>
            <a:miter lim="800000"/>
            <a:headEnd/>
            <a:tailEnd/>
          </a:ln>
          <a:effectLst/>
        </p:spPr>
        <p:txBody>
          <a:bodyPr anchor="ctr"/>
          <a:lstStyle/>
          <a:p>
            <a:pPr algn="ctr"/>
            <a:r>
              <a:rPr lang="en-US" sz="6600" dirty="0">
                <a:latin typeface="Forte" pitchFamily="66" charset="0"/>
              </a:rPr>
              <a:t>Part 3: Allow for all minorities to VOTE without fear</a:t>
            </a:r>
          </a:p>
        </p:txBody>
      </p:sp>
      <p:sp>
        <p:nvSpPr>
          <p:cNvPr id="190467" name="Rectangle 3"/>
          <p:cNvSpPr>
            <a:spLocks noChangeArrowheads="1"/>
          </p:cNvSpPr>
          <p:nvPr/>
        </p:nvSpPr>
        <p:spPr bwMode="auto">
          <a:xfrm>
            <a:off x="381000" y="3657600"/>
            <a:ext cx="8534400" cy="2438400"/>
          </a:xfrm>
          <a:prstGeom prst="rect">
            <a:avLst/>
          </a:prstGeom>
          <a:solidFill>
            <a:schemeClr val="bg1"/>
          </a:solidFill>
          <a:ln w="9525">
            <a:noFill/>
            <a:miter lim="800000"/>
            <a:headEnd/>
            <a:tailEnd/>
          </a:ln>
          <a:effectLst/>
        </p:spPr>
        <p:txBody>
          <a:bodyPr/>
          <a:lstStyle/>
          <a:p>
            <a:pPr marL="342900" indent="-342900" algn="ctr">
              <a:lnSpc>
                <a:spcPct val="80000"/>
              </a:lnSpc>
              <a:spcBef>
                <a:spcPct val="20000"/>
              </a:spcBef>
            </a:pPr>
            <a:endParaRPr lang="en-US" sz="2800" dirty="0"/>
          </a:p>
          <a:p>
            <a:pPr marL="342900" indent="-342900">
              <a:lnSpc>
                <a:spcPct val="80000"/>
              </a:lnSpc>
              <a:spcBef>
                <a:spcPct val="20000"/>
              </a:spcBef>
              <a:buFontTx/>
              <a:buChar char="-"/>
            </a:pPr>
            <a:r>
              <a:rPr lang="en-US" sz="2800" dirty="0"/>
              <a:t>Congress passed the </a:t>
            </a:r>
            <a:r>
              <a:rPr lang="en-US" sz="2800" b="1" u="sng" dirty="0"/>
              <a:t>Voting Rights Act of 1965</a:t>
            </a:r>
          </a:p>
          <a:p>
            <a:pPr marL="742950" lvl="1" indent="-285750">
              <a:lnSpc>
                <a:spcPct val="80000"/>
              </a:lnSpc>
              <a:spcBef>
                <a:spcPct val="20000"/>
              </a:spcBef>
              <a:buFontTx/>
              <a:buChar char="-"/>
            </a:pPr>
            <a:r>
              <a:rPr lang="en-US" sz="2800" dirty="0"/>
              <a:t>No discrimination or barriers can be used to keep citizens from voting</a:t>
            </a:r>
          </a:p>
          <a:p>
            <a:pPr marL="742950" lvl="1" indent="-285750">
              <a:lnSpc>
                <a:spcPct val="80000"/>
              </a:lnSpc>
              <a:spcBef>
                <a:spcPct val="20000"/>
              </a:spcBef>
              <a:buFontTx/>
              <a:buChar char="-"/>
            </a:pPr>
            <a:r>
              <a:rPr lang="en-US" sz="2800" dirty="0"/>
              <a:t>Outlawed, literacy tests, poll taxes, “grandfather clause”.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0466"/>
                                        </p:tgtEl>
                                        <p:attrNameLst>
                                          <p:attrName>style.visibility</p:attrName>
                                        </p:attrNameLst>
                                      </p:cBhvr>
                                      <p:to>
                                        <p:strVal val="visible"/>
                                      </p:to>
                                    </p:set>
                                    <p:animEffect transition="in" filter="diamond(in)">
                                      <p:cBhvr>
                                        <p:cTn id="7" dur="2000"/>
                                        <p:tgtEl>
                                          <p:spTgt spid="19046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90467">
                                            <p:bg/>
                                          </p:spTgt>
                                        </p:tgtEl>
                                        <p:attrNameLst>
                                          <p:attrName>style.visibility</p:attrName>
                                        </p:attrNameLst>
                                      </p:cBhvr>
                                      <p:to>
                                        <p:strVal val="visible"/>
                                      </p:to>
                                    </p:set>
                                    <p:anim calcmode="discrete" valueType="clr">
                                      <p:cBhvr override="childStyle">
                                        <p:cTn id="12" dur="80"/>
                                        <p:tgtEl>
                                          <p:spTgt spid="190467">
                                            <p:bg/>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90467">
                                            <p:bg/>
                                          </p:spTgt>
                                        </p:tgtEl>
                                        <p:attrNameLst>
                                          <p:attrName>fillcolor</p:attrName>
                                        </p:attrNameLst>
                                      </p:cBhvr>
                                      <p:tavLst>
                                        <p:tav tm="0">
                                          <p:val>
                                            <p:clrVal>
                                              <a:schemeClr val="accent2"/>
                                            </p:clrVal>
                                          </p:val>
                                        </p:tav>
                                        <p:tav tm="50000">
                                          <p:val>
                                            <p:clrVal>
                                              <a:schemeClr val="hlink"/>
                                            </p:clrVal>
                                          </p:val>
                                        </p:tav>
                                      </p:tavLst>
                                    </p:anim>
                                    <p:set>
                                      <p:cBhvr>
                                        <p:cTn id="14" dur="80"/>
                                        <p:tgtEl>
                                          <p:spTgt spid="190467">
                                            <p:bg/>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90467">
                                            <p:txEl>
                                              <p:pRg st="1" end="1"/>
                                            </p:txEl>
                                          </p:spTgt>
                                        </p:tgtEl>
                                        <p:attrNameLst>
                                          <p:attrName>style.visibility</p:attrName>
                                        </p:attrNameLst>
                                      </p:cBhvr>
                                      <p:to>
                                        <p:strVal val="visible"/>
                                      </p:to>
                                    </p:set>
                                    <p:anim calcmode="discrete" valueType="clr">
                                      <p:cBhvr override="childStyle">
                                        <p:cTn id="19" dur="80"/>
                                        <p:tgtEl>
                                          <p:spTgt spid="19046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90467">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90467">
                                            <p:txEl>
                                              <p:pRg st="1" end="1"/>
                                            </p:txEl>
                                          </p:spTgt>
                                        </p:tgtEl>
                                        <p:attrNameLst>
                                          <p:attrName>fill.type</p:attrName>
                                        </p:attrNameLst>
                                      </p:cBhvr>
                                      <p:to>
                                        <p:strVal val="solid"/>
                                      </p:to>
                                    </p:set>
                                  </p:childTnLst>
                                </p:cTn>
                              </p:par>
                              <p:par>
                                <p:cTn id="22" presetID="27" presetClass="entr" presetSubtype="0" fill="hold" grpId="0" nodeType="withEffect">
                                  <p:stCondLst>
                                    <p:cond delay="0"/>
                                  </p:stCondLst>
                                  <p:iterate type="lt">
                                    <p:tmPct val="50000"/>
                                  </p:iterate>
                                  <p:childTnLst>
                                    <p:set>
                                      <p:cBhvr>
                                        <p:cTn id="23" dur="1" fill="hold">
                                          <p:stCondLst>
                                            <p:cond delay="0"/>
                                          </p:stCondLst>
                                        </p:cTn>
                                        <p:tgtEl>
                                          <p:spTgt spid="190467">
                                            <p:txEl>
                                              <p:pRg st="2" end="2"/>
                                            </p:txEl>
                                          </p:spTgt>
                                        </p:tgtEl>
                                        <p:attrNameLst>
                                          <p:attrName>style.visibility</p:attrName>
                                        </p:attrNameLst>
                                      </p:cBhvr>
                                      <p:to>
                                        <p:strVal val="visible"/>
                                      </p:to>
                                    </p:set>
                                    <p:anim calcmode="discrete" valueType="clr">
                                      <p:cBhvr override="childStyle">
                                        <p:cTn id="24" dur="80"/>
                                        <p:tgtEl>
                                          <p:spTgt spid="19046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90467">
                                            <p:txEl>
                                              <p:pRg st="2" end="2"/>
                                            </p:txEl>
                                          </p:spTgt>
                                        </p:tgtEl>
                                        <p:attrNameLst>
                                          <p:attrName>fillcolor</p:attrName>
                                        </p:attrNameLst>
                                      </p:cBhvr>
                                      <p:tavLst>
                                        <p:tav tm="0">
                                          <p:val>
                                            <p:clrVal>
                                              <a:schemeClr val="accent2"/>
                                            </p:clrVal>
                                          </p:val>
                                        </p:tav>
                                        <p:tav tm="50000">
                                          <p:val>
                                            <p:clrVal>
                                              <a:schemeClr val="hlink"/>
                                            </p:clrVal>
                                          </p:val>
                                        </p:tav>
                                      </p:tavLst>
                                    </p:anim>
                                    <p:set>
                                      <p:cBhvr>
                                        <p:cTn id="26" dur="80"/>
                                        <p:tgtEl>
                                          <p:spTgt spid="190467">
                                            <p:txEl>
                                              <p:pRg st="2" end="2"/>
                                            </p:txEl>
                                          </p:spTgt>
                                        </p:tgtEl>
                                        <p:attrNameLst>
                                          <p:attrName>fill.type</p:attrName>
                                        </p:attrNameLst>
                                      </p:cBhvr>
                                      <p:to>
                                        <p:strVal val="solid"/>
                                      </p:to>
                                    </p:set>
                                  </p:childTnLst>
                                </p:cTn>
                              </p:par>
                              <p:par>
                                <p:cTn id="27" presetID="27" presetClass="entr" presetSubtype="0" fill="hold" grpId="0" nodeType="withEffect">
                                  <p:stCondLst>
                                    <p:cond delay="0"/>
                                  </p:stCondLst>
                                  <p:iterate type="lt">
                                    <p:tmPct val="50000"/>
                                  </p:iterate>
                                  <p:childTnLst>
                                    <p:set>
                                      <p:cBhvr>
                                        <p:cTn id="28" dur="1" fill="hold">
                                          <p:stCondLst>
                                            <p:cond delay="0"/>
                                          </p:stCondLst>
                                        </p:cTn>
                                        <p:tgtEl>
                                          <p:spTgt spid="190467">
                                            <p:txEl>
                                              <p:pRg st="3" end="3"/>
                                            </p:txEl>
                                          </p:spTgt>
                                        </p:tgtEl>
                                        <p:attrNameLst>
                                          <p:attrName>style.visibility</p:attrName>
                                        </p:attrNameLst>
                                      </p:cBhvr>
                                      <p:to>
                                        <p:strVal val="visible"/>
                                      </p:to>
                                    </p:set>
                                    <p:anim calcmode="discrete" valueType="clr">
                                      <p:cBhvr override="childStyle">
                                        <p:cTn id="29" dur="80"/>
                                        <p:tgtEl>
                                          <p:spTgt spid="19046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90467">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190467">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animBg="1"/>
      <p:bldP spid="190467"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descr="http://30.media.tumblr.com/tumblr_lxub8proUk1qgbouco1_500.jpg"/>
          <p:cNvPicPr>
            <a:picLocks noChangeAspect="1" noChangeArrowheads="1"/>
          </p:cNvPicPr>
          <p:nvPr/>
        </p:nvPicPr>
        <p:blipFill>
          <a:blip r:embed="rId2" cstate="print"/>
          <a:srcRect/>
          <a:stretch>
            <a:fillRect/>
          </a:stretch>
        </p:blipFill>
        <p:spPr bwMode="auto">
          <a:xfrm>
            <a:off x="762000" y="381000"/>
            <a:ext cx="3495675" cy="4048125"/>
          </a:xfrm>
          <a:prstGeom prst="rect">
            <a:avLst/>
          </a:prstGeom>
          <a:noFill/>
        </p:spPr>
      </p:pic>
      <p:sp>
        <p:nvSpPr>
          <p:cNvPr id="3" name="TextBox 2"/>
          <p:cNvSpPr txBox="1"/>
          <p:nvPr/>
        </p:nvSpPr>
        <p:spPr>
          <a:xfrm>
            <a:off x="685800" y="5410200"/>
            <a:ext cx="3657600" cy="830997"/>
          </a:xfrm>
          <a:prstGeom prst="rect">
            <a:avLst/>
          </a:prstGeom>
          <a:noFill/>
        </p:spPr>
        <p:txBody>
          <a:bodyPr wrap="square" rtlCol="0">
            <a:spAutoFit/>
          </a:bodyPr>
          <a:lstStyle/>
          <a:p>
            <a:r>
              <a:rPr lang="en-US" sz="2400" dirty="0" smtClean="0">
                <a:solidFill>
                  <a:schemeClr val="bg1"/>
                </a:solidFill>
              </a:rPr>
              <a:t>1963 - MLK’s mug shot from arrest at Birmingham jail</a:t>
            </a:r>
            <a:endParaRPr lang="en-US" sz="2400" dirty="0">
              <a:solidFill>
                <a:schemeClr val="bg1"/>
              </a:solidFill>
            </a:endParaRPr>
          </a:p>
        </p:txBody>
      </p:sp>
      <p:sp>
        <p:nvSpPr>
          <p:cNvPr id="4" name="TextBox 3"/>
          <p:cNvSpPr txBox="1"/>
          <p:nvPr/>
        </p:nvSpPr>
        <p:spPr>
          <a:xfrm>
            <a:off x="4572000" y="381000"/>
            <a:ext cx="4343400" cy="4985980"/>
          </a:xfrm>
          <a:prstGeom prst="rect">
            <a:avLst/>
          </a:prstGeom>
          <a:noFill/>
        </p:spPr>
        <p:txBody>
          <a:bodyPr wrap="square" rtlCol="0">
            <a:spAutoFit/>
          </a:bodyPr>
          <a:lstStyle/>
          <a:p>
            <a:pPr>
              <a:buFont typeface="Arial" pitchFamily="34" charset="0"/>
              <a:buChar char="•"/>
            </a:pPr>
            <a:r>
              <a:rPr lang="en-US" sz="2400" dirty="0" smtClean="0">
                <a:solidFill>
                  <a:schemeClr val="bg1"/>
                </a:solidFill>
              </a:rPr>
              <a:t>Spends 11 days in jail, where he writes his famous “Letter </a:t>
            </a:r>
            <a:r>
              <a:rPr lang="en-US" sz="2400" dirty="0">
                <a:solidFill>
                  <a:schemeClr val="bg1"/>
                </a:solidFill>
              </a:rPr>
              <a:t> </a:t>
            </a:r>
            <a:r>
              <a:rPr lang="en-US" sz="2400" dirty="0" smtClean="0">
                <a:solidFill>
                  <a:schemeClr val="bg1"/>
                </a:solidFill>
              </a:rPr>
              <a:t>from Birmingham Jail”     </a:t>
            </a:r>
          </a:p>
          <a:p>
            <a:pPr>
              <a:buFont typeface="Arial" pitchFamily="34" charset="0"/>
              <a:buChar char="•"/>
            </a:pPr>
            <a:endParaRPr lang="en-US" sz="2400" dirty="0" smtClean="0">
              <a:solidFill>
                <a:schemeClr val="bg1"/>
              </a:solidFill>
            </a:endParaRPr>
          </a:p>
          <a:p>
            <a:pPr lvl="1">
              <a:buFont typeface="Arial" pitchFamily="34" charset="0"/>
              <a:buChar char="•"/>
            </a:pPr>
            <a:r>
              <a:rPr lang="en-US" sz="2000" dirty="0" smtClean="0">
                <a:solidFill>
                  <a:schemeClr val="bg1"/>
                </a:solidFill>
                <a:latin typeface="Arial" pitchFamily="34" charset="0"/>
                <a:cs typeface="Arial" pitchFamily="34" charset="0"/>
              </a:rPr>
              <a:t>trying to get JFK to support the Civil Rights Movement</a:t>
            </a:r>
          </a:p>
          <a:p>
            <a:pPr lvl="1">
              <a:buFont typeface="Arial" pitchFamily="34" charset="0"/>
              <a:buChar char="•"/>
            </a:pPr>
            <a:endParaRPr lang="en-US" sz="2400" dirty="0" smtClean="0">
              <a:solidFill>
                <a:schemeClr val="bg1"/>
              </a:solidFill>
              <a:latin typeface="Arial" pitchFamily="34" charset="0"/>
              <a:cs typeface="Arial" pitchFamily="34" charset="0"/>
            </a:endParaRPr>
          </a:p>
          <a:p>
            <a:pPr lvl="1">
              <a:buFont typeface="Arial" pitchFamily="34" charset="0"/>
              <a:buChar char="•"/>
            </a:pPr>
            <a:r>
              <a:rPr lang="en-US" sz="2000" dirty="0" smtClean="0">
                <a:solidFill>
                  <a:schemeClr val="bg1"/>
                </a:solidFill>
                <a:latin typeface="Arial" pitchFamily="34" charset="0"/>
                <a:cs typeface="Arial" pitchFamily="34" charset="0"/>
              </a:rPr>
              <a:t>defending non-violent protests</a:t>
            </a:r>
          </a:p>
          <a:p>
            <a:pPr lvl="1">
              <a:buFont typeface="Arial" pitchFamily="34" charset="0"/>
              <a:buChar char="•"/>
            </a:pPr>
            <a:endParaRPr lang="en-US" sz="2400" dirty="0" smtClean="0">
              <a:solidFill>
                <a:schemeClr val="bg1"/>
              </a:solidFill>
              <a:latin typeface="Arial" pitchFamily="34" charset="0"/>
              <a:cs typeface="Arial" pitchFamily="34" charset="0"/>
            </a:endParaRPr>
          </a:p>
          <a:p>
            <a:endParaRPr lang="en-US" sz="2400" dirty="0">
              <a:solidFill>
                <a:schemeClr val="bg1"/>
              </a:solidFill>
            </a:endParaRPr>
          </a:p>
          <a:p>
            <a:pPr>
              <a:buFont typeface="Arial" pitchFamily="34" charset="0"/>
              <a:buChar char="•"/>
            </a:pPr>
            <a:r>
              <a:rPr lang="en-US" sz="2400" dirty="0" smtClean="0">
                <a:solidFill>
                  <a:schemeClr val="bg1"/>
                </a:solidFill>
              </a:rPr>
              <a:t>March on Washington to lobby Congress and build public support</a:t>
            </a:r>
          </a:p>
          <a:p>
            <a:endParaRPr lang="en-US" dirty="0">
              <a:solidFill>
                <a:schemeClr val="bg1"/>
              </a:solidFill>
            </a:endParaRPr>
          </a:p>
        </p:txBody>
      </p:sp>
      <p:sp>
        <p:nvSpPr>
          <p:cNvPr id="5" name="TextBox 4"/>
          <p:cNvSpPr txBox="1"/>
          <p:nvPr/>
        </p:nvSpPr>
        <p:spPr>
          <a:xfrm>
            <a:off x="685800" y="4572000"/>
            <a:ext cx="3810000" cy="523220"/>
          </a:xfrm>
          <a:prstGeom prst="rect">
            <a:avLst/>
          </a:prstGeom>
          <a:noFill/>
        </p:spPr>
        <p:txBody>
          <a:bodyPr wrap="square" rtlCol="0">
            <a:spAutoFit/>
          </a:bodyPr>
          <a:lstStyle/>
          <a:p>
            <a:r>
              <a:rPr lang="en-US" sz="2800" dirty="0" smtClean="0">
                <a:solidFill>
                  <a:schemeClr val="bg1"/>
                </a:solidFill>
              </a:rPr>
              <a:t>Martin Luther King, Jr.</a:t>
            </a:r>
            <a:endParaRPr lang="en-US"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ox(in)">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ox(in)">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box(in)">
                                      <p:cBhvr>
                                        <p:cTn id="2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7" name="Rectangle 5"/>
          <p:cNvSpPr>
            <a:spLocks noGrp="1" noChangeArrowheads="1"/>
          </p:cNvSpPr>
          <p:nvPr>
            <p:ph type="title"/>
          </p:nvPr>
        </p:nvSpPr>
        <p:spPr>
          <a:xfrm>
            <a:off x="457200" y="274638"/>
            <a:ext cx="8229600" cy="639762"/>
          </a:xfrm>
          <a:solidFill>
            <a:schemeClr val="bg1"/>
          </a:solidFill>
          <a:ln>
            <a:solidFill>
              <a:schemeClr val="tx1"/>
            </a:solidFill>
          </a:ln>
        </p:spPr>
        <p:txBody>
          <a:bodyPr>
            <a:normAutofit fontScale="90000"/>
          </a:bodyPr>
          <a:lstStyle/>
          <a:p>
            <a:r>
              <a:rPr lang="en-US" sz="4000"/>
              <a:t>March on Washington</a:t>
            </a:r>
          </a:p>
        </p:txBody>
      </p:sp>
      <p:sp>
        <p:nvSpPr>
          <p:cNvPr id="192518" name="Rectangle 6"/>
          <p:cNvSpPr>
            <a:spLocks noGrp="1" noChangeArrowheads="1"/>
          </p:cNvSpPr>
          <p:nvPr>
            <p:ph type="body" idx="1"/>
          </p:nvPr>
        </p:nvSpPr>
        <p:spPr>
          <a:xfrm>
            <a:off x="4800600" y="1143000"/>
            <a:ext cx="3886200" cy="5486400"/>
          </a:xfrm>
          <a:solidFill>
            <a:schemeClr val="bg1"/>
          </a:solidFill>
          <a:ln>
            <a:solidFill>
              <a:schemeClr val="tx1"/>
            </a:solidFill>
          </a:ln>
        </p:spPr>
        <p:txBody>
          <a:bodyPr/>
          <a:lstStyle/>
          <a:p>
            <a:pPr>
              <a:lnSpc>
                <a:spcPct val="90000"/>
              </a:lnSpc>
            </a:pPr>
            <a:r>
              <a:rPr lang="en-US" sz="2400"/>
              <a:t>1964</a:t>
            </a:r>
          </a:p>
          <a:p>
            <a:pPr>
              <a:lnSpc>
                <a:spcPct val="90000"/>
              </a:lnSpc>
            </a:pPr>
            <a:endParaRPr lang="en-US" sz="2400"/>
          </a:p>
          <a:p>
            <a:pPr>
              <a:lnSpc>
                <a:spcPct val="90000"/>
              </a:lnSpc>
            </a:pPr>
            <a:r>
              <a:rPr lang="en-US" sz="2400"/>
              <a:t>200,000 blacks and whites marched from Washington Memorial to Lincoln’s Memorial</a:t>
            </a:r>
          </a:p>
          <a:p>
            <a:pPr>
              <a:lnSpc>
                <a:spcPct val="90000"/>
              </a:lnSpc>
            </a:pPr>
            <a:endParaRPr lang="en-US" sz="2400"/>
          </a:p>
          <a:p>
            <a:pPr>
              <a:lnSpc>
                <a:spcPct val="90000"/>
              </a:lnSpc>
            </a:pPr>
            <a:r>
              <a:rPr lang="en-US" sz="2400"/>
              <a:t>MLK gave his “I Have a Dream Speech”</a:t>
            </a:r>
          </a:p>
          <a:p>
            <a:pPr>
              <a:lnSpc>
                <a:spcPct val="90000"/>
              </a:lnSpc>
            </a:pPr>
            <a:endParaRPr lang="en-US" sz="2400"/>
          </a:p>
          <a:p>
            <a:pPr>
              <a:lnSpc>
                <a:spcPct val="90000"/>
              </a:lnSpc>
            </a:pPr>
            <a:r>
              <a:rPr lang="en-US" sz="2400" b="1" u="sng"/>
              <a:t>Goal</a:t>
            </a:r>
            <a:r>
              <a:rPr lang="en-US" sz="2400"/>
              <a:t>? Show Congress that Americans supported the </a:t>
            </a:r>
            <a:r>
              <a:rPr lang="en-US" sz="2400" b="1" u="sng"/>
              <a:t>Civil Rights Act of 1964</a:t>
            </a:r>
          </a:p>
        </p:txBody>
      </p:sp>
      <p:pic>
        <p:nvPicPr>
          <p:cNvPr id="192519" name="Picture 4" descr="march_500x499"/>
          <p:cNvPicPr>
            <a:picLocks noChangeAspect="1" noChangeArrowheads="1"/>
          </p:cNvPicPr>
          <p:nvPr/>
        </p:nvPicPr>
        <p:blipFill>
          <a:blip r:embed="rId2" cstate="print"/>
          <a:srcRect/>
          <a:stretch>
            <a:fillRect/>
          </a:stretch>
        </p:blipFill>
        <p:spPr bwMode="auto">
          <a:xfrm>
            <a:off x="304800" y="1143000"/>
            <a:ext cx="4159250" cy="5334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92518">
                                            <p:txEl>
                                              <p:pRg st="0" end="0"/>
                                            </p:txEl>
                                          </p:spTgt>
                                        </p:tgtEl>
                                        <p:attrNameLst>
                                          <p:attrName>style.visibility</p:attrName>
                                        </p:attrNameLst>
                                      </p:cBhvr>
                                      <p:to>
                                        <p:strVal val="visible"/>
                                      </p:to>
                                    </p:set>
                                    <p:animEffect transition="in" filter="fade">
                                      <p:cBhvr>
                                        <p:cTn id="7" dur="800" decel="100000"/>
                                        <p:tgtEl>
                                          <p:spTgt spid="192518">
                                            <p:txEl>
                                              <p:pRg st="0" end="0"/>
                                            </p:txEl>
                                          </p:spTgt>
                                        </p:tgtEl>
                                      </p:cBhvr>
                                    </p:animEffect>
                                    <p:anim calcmode="lin" valueType="num">
                                      <p:cBhvr>
                                        <p:cTn id="8" dur="800" decel="100000" fill="hold"/>
                                        <p:tgtEl>
                                          <p:spTgt spid="192518">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92518">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92518">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2518">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251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nodeType="clickEffect">
                                  <p:stCondLst>
                                    <p:cond delay="0"/>
                                  </p:stCondLst>
                                  <p:childTnLst>
                                    <p:set>
                                      <p:cBhvr>
                                        <p:cTn id="16" dur="1" fill="hold">
                                          <p:stCondLst>
                                            <p:cond delay="0"/>
                                          </p:stCondLst>
                                        </p:cTn>
                                        <p:tgtEl>
                                          <p:spTgt spid="192518">
                                            <p:txEl>
                                              <p:pRg st="2" end="2"/>
                                            </p:txEl>
                                          </p:spTgt>
                                        </p:tgtEl>
                                        <p:attrNameLst>
                                          <p:attrName>style.visibility</p:attrName>
                                        </p:attrNameLst>
                                      </p:cBhvr>
                                      <p:to>
                                        <p:strVal val="visible"/>
                                      </p:to>
                                    </p:set>
                                    <p:anim from="(-#ppt_w/2)" to="(#ppt_x)" calcmode="lin" valueType="num">
                                      <p:cBhvr>
                                        <p:cTn id="17" dur="600" fill="hold">
                                          <p:stCondLst>
                                            <p:cond delay="0"/>
                                          </p:stCondLst>
                                        </p:cTn>
                                        <p:tgtEl>
                                          <p:spTgt spid="192518">
                                            <p:txEl>
                                              <p:pRg st="2" end="2"/>
                                            </p:txEl>
                                          </p:spTgt>
                                        </p:tgtEl>
                                        <p:attrNameLst>
                                          <p:attrName>ppt_x</p:attrName>
                                        </p:attrNameLst>
                                      </p:cBhvr>
                                    </p:anim>
                                    <p:anim from="0" to="-1.0" calcmode="lin" valueType="num">
                                      <p:cBhvr>
                                        <p:cTn id="18" dur="200" decel="50000" autoRev="1" fill="hold">
                                          <p:stCondLst>
                                            <p:cond delay="600"/>
                                          </p:stCondLst>
                                        </p:cTn>
                                        <p:tgtEl>
                                          <p:spTgt spid="192518">
                                            <p:txEl>
                                              <p:pRg st="2" end="2"/>
                                            </p:txEl>
                                          </p:spTgt>
                                        </p:tgtEl>
                                        <p:attrNameLst>
                                          <p:attrName>xshear</p:attrName>
                                        </p:attrNameLst>
                                      </p:cBhvr>
                                    </p:anim>
                                    <p:animScale>
                                      <p:cBhvr>
                                        <p:cTn id="19" dur="200" decel="100000" autoRev="1" fill="hold">
                                          <p:stCondLst>
                                            <p:cond delay="600"/>
                                          </p:stCondLst>
                                        </p:cTn>
                                        <p:tgtEl>
                                          <p:spTgt spid="192518">
                                            <p:txEl>
                                              <p:pRg st="2" end="2"/>
                                            </p:txEl>
                                          </p:spTgt>
                                        </p:tgtEl>
                                      </p:cBhvr>
                                      <p:from x="100000" y="100000"/>
                                      <p:to x="80000" y="100000"/>
                                    </p:animScale>
                                    <p:anim by="(#ppt_h/3+#ppt_w*0.1)" calcmode="lin" valueType="num">
                                      <p:cBhvr additive="sum">
                                        <p:cTn id="20" dur="200" decel="100000" autoRev="1" fill="hold">
                                          <p:stCondLst>
                                            <p:cond delay="600"/>
                                          </p:stCondLst>
                                        </p:cTn>
                                        <p:tgtEl>
                                          <p:spTgt spid="192518">
                                            <p:txEl>
                                              <p:pRg st="2" end="2"/>
                                            </p:txEl>
                                          </p:spTgt>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nodeType="clickEffect">
                                  <p:stCondLst>
                                    <p:cond delay="0"/>
                                  </p:stCondLst>
                                  <p:childTnLst>
                                    <p:set>
                                      <p:cBhvr>
                                        <p:cTn id="24" dur="1" fill="hold">
                                          <p:stCondLst>
                                            <p:cond delay="0"/>
                                          </p:stCondLst>
                                        </p:cTn>
                                        <p:tgtEl>
                                          <p:spTgt spid="192518">
                                            <p:txEl>
                                              <p:pRg st="4" end="4"/>
                                            </p:txEl>
                                          </p:spTgt>
                                        </p:tgtEl>
                                        <p:attrNameLst>
                                          <p:attrName>style.visibility</p:attrName>
                                        </p:attrNameLst>
                                      </p:cBhvr>
                                      <p:to>
                                        <p:strVal val="visible"/>
                                      </p:to>
                                    </p:set>
                                    <p:anim from="(-#ppt_w/2)" to="(#ppt_x)" calcmode="lin" valueType="num">
                                      <p:cBhvr>
                                        <p:cTn id="25" dur="600" fill="hold">
                                          <p:stCondLst>
                                            <p:cond delay="0"/>
                                          </p:stCondLst>
                                        </p:cTn>
                                        <p:tgtEl>
                                          <p:spTgt spid="192518">
                                            <p:txEl>
                                              <p:pRg st="4" end="4"/>
                                            </p:txEl>
                                          </p:spTgt>
                                        </p:tgtEl>
                                        <p:attrNameLst>
                                          <p:attrName>ppt_x</p:attrName>
                                        </p:attrNameLst>
                                      </p:cBhvr>
                                    </p:anim>
                                    <p:anim from="0" to="-1.0" calcmode="lin" valueType="num">
                                      <p:cBhvr>
                                        <p:cTn id="26" dur="200" decel="50000" autoRev="1" fill="hold">
                                          <p:stCondLst>
                                            <p:cond delay="600"/>
                                          </p:stCondLst>
                                        </p:cTn>
                                        <p:tgtEl>
                                          <p:spTgt spid="192518">
                                            <p:txEl>
                                              <p:pRg st="4" end="4"/>
                                            </p:txEl>
                                          </p:spTgt>
                                        </p:tgtEl>
                                        <p:attrNameLst>
                                          <p:attrName>xshear</p:attrName>
                                        </p:attrNameLst>
                                      </p:cBhvr>
                                    </p:anim>
                                    <p:animScale>
                                      <p:cBhvr>
                                        <p:cTn id="27" dur="200" decel="100000" autoRev="1" fill="hold">
                                          <p:stCondLst>
                                            <p:cond delay="600"/>
                                          </p:stCondLst>
                                        </p:cTn>
                                        <p:tgtEl>
                                          <p:spTgt spid="192518">
                                            <p:txEl>
                                              <p:pRg st="4" end="4"/>
                                            </p:txEl>
                                          </p:spTgt>
                                        </p:tgtEl>
                                      </p:cBhvr>
                                      <p:from x="100000" y="100000"/>
                                      <p:to x="80000" y="100000"/>
                                    </p:animScale>
                                    <p:anim by="(#ppt_h/3+#ppt_w*0.1)" calcmode="lin" valueType="num">
                                      <p:cBhvr additive="sum">
                                        <p:cTn id="28" dur="200" decel="100000" autoRev="1" fill="hold">
                                          <p:stCondLst>
                                            <p:cond delay="600"/>
                                          </p:stCondLst>
                                        </p:cTn>
                                        <p:tgtEl>
                                          <p:spTgt spid="192518">
                                            <p:txEl>
                                              <p:pRg st="4" end="4"/>
                                            </p:txEl>
                                          </p:spTgt>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92518">
                                            <p:txEl>
                                              <p:pRg st="6" end="6"/>
                                            </p:txEl>
                                          </p:spTgt>
                                        </p:tgtEl>
                                        <p:attrNameLst>
                                          <p:attrName>style.visibility</p:attrName>
                                        </p:attrNameLst>
                                      </p:cBhvr>
                                      <p:to>
                                        <p:strVal val="visible"/>
                                      </p:to>
                                    </p:set>
                                    <p:anim calcmode="lin" valueType="num">
                                      <p:cBhvr additive="base">
                                        <p:cTn id="33" dur="500" fill="hold"/>
                                        <p:tgtEl>
                                          <p:spTgt spid="192518">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9251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457200" y="274638"/>
            <a:ext cx="8229600" cy="639762"/>
          </a:xfrm>
          <a:solidFill>
            <a:schemeClr val="bg1"/>
          </a:solidFill>
          <a:ln>
            <a:solidFill>
              <a:schemeClr val="tx1"/>
            </a:solidFill>
          </a:ln>
        </p:spPr>
        <p:txBody>
          <a:bodyPr>
            <a:normAutofit fontScale="90000"/>
          </a:bodyPr>
          <a:lstStyle/>
          <a:p>
            <a:r>
              <a:rPr lang="en-US" sz="4000"/>
              <a:t>March on Washington</a:t>
            </a:r>
          </a:p>
        </p:txBody>
      </p:sp>
      <p:sp>
        <p:nvSpPr>
          <p:cNvPr id="195587" name="Rectangle 3"/>
          <p:cNvSpPr>
            <a:spLocks noGrp="1" noChangeArrowheads="1"/>
          </p:cNvSpPr>
          <p:nvPr>
            <p:ph type="body" idx="1"/>
          </p:nvPr>
        </p:nvSpPr>
        <p:spPr>
          <a:xfrm>
            <a:off x="533400" y="4724400"/>
            <a:ext cx="8153400" cy="1905000"/>
          </a:xfrm>
          <a:solidFill>
            <a:schemeClr val="bg1"/>
          </a:solidFill>
          <a:ln>
            <a:solidFill>
              <a:schemeClr val="tx1"/>
            </a:solidFill>
          </a:ln>
        </p:spPr>
        <p:txBody>
          <a:bodyPr/>
          <a:lstStyle/>
          <a:p>
            <a:r>
              <a:rPr lang="en-US" sz="2800" b="1" u="sng"/>
              <a:t>Civil Rights Act of 1964</a:t>
            </a:r>
          </a:p>
          <a:p>
            <a:r>
              <a:rPr lang="en-US" sz="2800" b="1"/>
              <a:t>Outlawed discrimination of any person based on their race, ethnicity, religion, or gender.</a:t>
            </a:r>
          </a:p>
        </p:txBody>
      </p:sp>
      <p:pic>
        <p:nvPicPr>
          <p:cNvPr id="195589" name="Picture 4" descr="MartinLutherKingIHaveDreamlg"/>
          <p:cNvPicPr>
            <a:picLocks noChangeAspect="1" noChangeArrowheads="1"/>
          </p:cNvPicPr>
          <p:nvPr/>
        </p:nvPicPr>
        <p:blipFill>
          <a:blip r:embed="rId2" cstate="print"/>
          <a:srcRect/>
          <a:stretch>
            <a:fillRect/>
          </a:stretch>
        </p:blipFill>
        <p:spPr bwMode="auto">
          <a:xfrm>
            <a:off x="2133600" y="990600"/>
            <a:ext cx="5257800" cy="3516313"/>
          </a:xfrm>
          <a:prstGeom prst="rect">
            <a:avLst/>
          </a:prstGeom>
          <a:noFill/>
          <a:ln w="9525">
            <a:noFill/>
            <a:miter lim="800000"/>
            <a:headEnd/>
            <a:tailEnd/>
          </a:ln>
        </p:spPr>
      </p:pic>
      <p:sp>
        <p:nvSpPr>
          <p:cNvPr id="5" name="Film">
            <a:hlinkClick r:id="rId3" action="ppaction://hlinkfile"/>
          </p:cNvPr>
          <p:cNvSpPr>
            <a:spLocks noEditPoints="1" noChangeArrowheads="1"/>
          </p:cNvSpPr>
          <p:nvPr/>
        </p:nvSpPr>
        <p:spPr bwMode="auto">
          <a:xfrm>
            <a:off x="7772400" y="2819400"/>
            <a:ext cx="1057275" cy="14478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FFFFCC"/>
          </a:solidFill>
          <a:ln w="9525">
            <a:solidFill>
              <a:srgbClr val="000000"/>
            </a:solidFill>
            <a:miter lim="800000"/>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5587">
                                            <p:txEl>
                                              <p:pRg st="0" end="0"/>
                                            </p:txEl>
                                          </p:spTgt>
                                        </p:tgtEl>
                                        <p:attrNameLst>
                                          <p:attrName>style.visibility</p:attrName>
                                        </p:attrNameLst>
                                      </p:cBhvr>
                                      <p:to>
                                        <p:strVal val="visible"/>
                                      </p:to>
                                    </p:set>
                                    <p:anim calcmode="lin" valueType="num">
                                      <p:cBhvr additive="base">
                                        <p:cTn id="7" dur="500" fill="hold"/>
                                        <p:tgtEl>
                                          <p:spTgt spid="1955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55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5587">
                                            <p:txEl>
                                              <p:pRg st="1" end="1"/>
                                            </p:txEl>
                                          </p:spTgt>
                                        </p:tgtEl>
                                        <p:attrNameLst>
                                          <p:attrName>style.visibility</p:attrName>
                                        </p:attrNameLst>
                                      </p:cBhvr>
                                      <p:to>
                                        <p:strVal val="visible"/>
                                      </p:to>
                                    </p:set>
                                    <p:anim calcmode="lin" valueType="num">
                                      <p:cBhvr additive="base">
                                        <p:cTn id="13" dur="500" fill="hold"/>
                                        <p:tgtEl>
                                          <p:spTgt spid="1955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5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http://media.cagle.com/147/2013/01/24/126105_600.jpg"/>
          <p:cNvPicPr>
            <a:picLocks noChangeAspect="1" noChangeArrowheads="1"/>
          </p:cNvPicPr>
          <p:nvPr/>
        </p:nvPicPr>
        <p:blipFill>
          <a:blip r:embed="rId2" cstate="print"/>
          <a:srcRect/>
          <a:stretch>
            <a:fillRect/>
          </a:stretch>
        </p:blipFill>
        <p:spPr bwMode="auto">
          <a:xfrm>
            <a:off x="304800" y="147191"/>
            <a:ext cx="8610600" cy="6558409"/>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4638"/>
            <a:ext cx="8229600" cy="715962"/>
          </a:xfrm>
          <a:solidFill>
            <a:schemeClr val="accent1"/>
          </a:solidFill>
        </p:spPr>
        <p:txBody>
          <a:bodyPr/>
          <a:lstStyle/>
          <a:p>
            <a:r>
              <a:rPr lang="en-US" sz="4000" b="1">
                <a:solidFill>
                  <a:schemeClr val="tx1"/>
                </a:solidFill>
                <a:latin typeface="Eras Light ITC" pitchFamily="34" charset="0"/>
              </a:rPr>
              <a:t>Supreme Court of Louisiana Ruled…</a:t>
            </a:r>
          </a:p>
        </p:txBody>
      </p:sp>
      <p:sp>
        <p:nvSpPr>
          <p:cNvPr id="18435" name="Rectangle 3"/>
          <p:cNvSpPr>
            <a:spLocks noGrp="1" noChangeArrowheads="1"/>
          </p:cNvSpPr>
          <p:nvPr>
            <p:ph type="body" idx="1"/>
          </p:nvPr>
        </p:nvSpPr>
        <p:spPr>
          <a:xfrm>
            <a:off x="457200" y="1066800"/>
            <a:ext cx="8305800" cy="5334000"/>
          </a:xfrm>
          <a:solidFill>
            <a:schemeClr val="bg1"/>
          </a:solidFill>
          <a:ln>
            <a:solidFill>
              <a:schemeClr val="bg2"/>
            </a:solidFill>
          </a:ln>
        </p:spPr>
        <p:txBody>
          <a:bodyPr/>
          <a:lstStyle/>
          <a:p>
            <a:pPr>
              <a:lnSpc>
                <a:spcPct val="90000"/>
              </a:lnSpc>
            </a:pPr>
            <a:endParaRPr lang="en-US" sz="2800" dirty="0" smtClean="0">
              <a:latin typeface="Times New Roman" pitchFamily="18" charset="0"/>
            </a:endParaRPr>
          </a:p>
          <a:p>
            <a:pPr>
              <a:lnSpc>
                <a:spcPct val="90000"/>
              </a:lnSpc>
            </a:pPr>
            <a:r>
              <a:rPr lang="en-US" sz="2800" dirty="0" smtClean="0">
                <a:latin typeface="Times New Roman" pitchFamily="18" charset="0"/>
              </a:rPr>
              <a:t>That </a:t>
            </a:r>
            <a:r>
              <a:rPr lang="en-US" sz="2800" b="1" dirty="0">
                <a:latin typeface="Times New Roman" pitchFamily="18" charset="0"/>
              </a:rPr>
              <a:t>“separate, but equal”</a:t>
            </a:r>
            <a:r>
              <a:rPr lang="en-US" sz="2800" dirty="0">
                <a:latin typeface="Times New Roman" pitchFamily="18" charset="0"/>
              </a:rPr>
              <a:t> was </a:t>
            </a:r>
            <a:r>
              <a:rPr lang="en-US" sz="2800" dirty="0" smtClean="0">
                <a:latin typeface="Times New Roman" pitchFamily="18" charset="0"/>
              </a:rPr>
              <a:t>okay</a:t>
            </a:r>
          </a:p>
          <a:p>
            <a:pPr>
              <a:lnSpc>
                <a:spcPct val="90000"/>
              </a:lnSpc>
            </a:pPr>
            <a:endParaRPr lang="en-US" sz="2800" dirty="0">
              <a:latin typeface="Times New Roman" pitchFamily="18" charset="0"/>
            </a:endParaRPr>
          </a:p>
          <a:p>
            <a:pPr lvl="1">
              <a:lnSpc>
                <a:spcPct val="90000"/>
              </a:lnSpc>
              <a:buFontTx/>
              <a:buNone/>
            </a:pPr>
            <a:r>
              <a:rPr lang="en-US" sz="2400" dirty="0">
                <a:latin typeface="Times New Roman" pitchFamily="18" charset="0"/>
              </a:rPr>
              <a:t>	 </a:t>
            </a:r>
            <a:r>
              <a:rPr lang="en-US" sz="2400" dirty="0">
                <a:latin typeface="Times New Roman" pitchFamily="18" charset="0"/>
                <a:sym typeface="Wingdings" pitchFamily="2" charset="2"/>
              </a:rPr>
              <a:t>these laws would be nicknamed </a:t>
            </a:r>
            <a:r>
              <a:rPr lang="en-US" sz="2400" b="1" u="sng" dirty="0">
                <a:latin typeface="Times New Roman" pitchFamily="18" charset="0"/>
              </a:rPr>
              <a:t>“Jim Crow”</a:t>
            </a:r>
            <a:r>
              <a:rPr lang="en-US" sz="2400" dirty="0">
                <a:latin typeface="Times New Roman" pitchFamily="18" charset="0"/>
              </a:rPr>
              <a:t>     </a:t>
            </a:r>
          </a:p>
          <a:p>
            <a:pPr lvl="1">
              <a:lnSpc>
                <a:spcPct val="90000"/>
              </a:lnSpc>
              <a:buFontTx/>
              <a:buNone/>
            </a:pPr>
            <a:r>
              <a:rPr lang="en-US" sz="2400" dirty="0">
                <a:latin typeface="Times New Roman" pitchFamily="18" charset="0"/>
              </a:rPr>
              <a:t>        laws </a:t>
            </a:r>
          </a:p>
          <a:p>
            <a:pPr lvl="1">
              <a:lnSpc>
                <a:spcPct val="90000"/>
              </a:lnSpc>
              <a:buFontTx/>
              <a:buNone/>
            </a:pPr>
            <a:r>
              <a:rPr lang="en-US" dirty="0">
                <a:latin typeface="Times New Roman" pitchFamily="18" charset="0"/>
              </a:rPr>
              <a:t>Ex:  segregated buses and trains, schools, restaurants, </a:t>
            </a:r>
          </a:p>
          <a:p>
            <a:pPr lvl="1">
              <a:lnSpc>
                <a:spcPct val="90000"/>
              </a:lnSpc>
              <a:buFontTx/>
              <a:buNone/>
            </a:pPr>
            <a:r>
              <a:rPr lang="en-US" dirty="0">
                <a:latin typeface="Times New Roman" pitchFamily="18" charset="0"/>
              </a:rPr>
              <a:t>       etc.</a:t>
            </a:r>
            <a:endParaRPr lang="en-US" sz="2400" dirty="0">
              <a:latin typeface="Felix Titling" pitchFamily="82" charset="0"/>
            </a:endParaRPr>
          </a:p>
          <a:p>
            <a:pPr>
              <a:lnSpc>
                <a:spcPct val="90000"/>
              </a:lnSpc>
              <a:buFontTx/>
              <a:buNone/>
            </a:pPr>
            <a:endParaRPr lang="en-US" sz="2800" u="sng" dirty="0">
              <a:solidFill>
                <a:schemeClr val="bg2"/>
              </a:solidFill>
              <a:latin typeface="Times New Roman" pitchFamily="18" charset="0"/>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3"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animEffect transition="in" filter="fade">
                                      <p:cBhvr>
                                        <p:cTn id="11" dur="100"/>
                                        <p:tgtEl>
                                          <p:spTgt spid="18435">
                                            <p:txEl>
                                              <p:pRg st="1" end="1"/>
                                            </p:txEl>
                                          </p:spTgt>
                                        </p:tgtEl>
                                      </p:cBhvr>
                                    </p:animEffect>
                                    <p:anim calcmode="lin" valueType="num">
                                      <p:cBhvr>
                                        <p:cTn id="12" dur="4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p:cTn id="13" dur="400" fill="hold"/>
                                        <p:tgtEl>
                                          <p:spTgt spid="18435">
                                            <p:txEl>
                                              <p:pRg st="1" end="1"/>
                                            </p:txEl>
                                          </p:spTgt>
                                        </p:tgtEl>
                                        <p:attrNameLst>
                                          <p:attrName>ppt_y</p:attrName>
                                        </p:attrNameLst>
                                      </p:cBhvr>
                                      <p:tavLst>
                                        <p:tav tm="0">
                                          <p:val>
                                            <p:strVal val="#ppt_y+0.31"/>
                                          </p:val>
                                        </p:tav>
                                        <p:tav tm="100000">
                                          <p:val>
                                            <p:strVal val="#ppt_y+0.31"/>
                                          </p:val>
                                        </p:tav>
                                      </p:tavLst>
                                    </p:anim>
                                    <p:anim calcmode="lin" valueType="num">
                                      <p:cBhvr>
                                        <p:cTn id="14" dur="600" decel="50000" fill="hold">
                                          <p:stCondLst>
                                            <p:cond delay="400"/>
                                          </p:stCondLst>
                                        </p:cTn>
                                        <p:tgtEl>
                                          <p:spTgt spid="18435">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5" dur="600" decel="50000" fill="hold">
                                          <p:stCondLst>
                                            <p:cond delay="400"/>
                                          </p:stCondLst>
                                        </p:cTn>
                                        <p:tgtEl>
                                          <p:spTgt spid="18435">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3" presetClass="entr" presetSubtype="0" fill="hold" nodeType="clickEffect">
                                  <p:stCondLst>
                                    <p:cond delay="0"/>
                                  </p:stCondLst>
                                  <p:childTnLst>
                                    <p:set>
                                      <p:cBhvr>
                                        <p:cTn id="19" dur="1" fill="hold">
                                          <p:stCondLst>
                                            <p:cond delay="0"/>
                                          </p:stCondLst>
                                        </p:cTn>
                                        <p:tgtEl>
                                          <p:spTgt spid="18435">
                                            <p:txEl>
                                              <p:pRg st="3" end="3"/>
                                            </p:txEl>
                                          </p:spTgt>
                                        </p:tgtEl>
                                        <p:attrNameLst>
                                          <p:attrName>style.visibility</p:attrName>
                                        </p:attrNameLst>
                                      </p:cBhvr>
                                      <p:to>
                                        <p:strVal val="visible"/>
                                      </p:to>
                                    </p:set>
                                    <p:animEffect transition="in" filter="fade">
                                      <p:cBhvr>
                                        <p:cTn id="20" dur="100"/>
                                        <p:tgtEl>
                                          <p:spTgt spid="18435">
                                            <p:txEl>
                                              <p:pRg st="3" end="3"/>
                                            </p:txEl>
                                          </p:spTgt>
                                        </p:tgtEl>
                                      </p:cBhvr>
                                    </p:animEffect>
                                    <p:anim calcmode="lin" valueType="num">
                                      <p:cBhvr>
                                        <p:cTn id="21" dur="4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p:cTn id="22" dur="400" fill="hold"/>
                                        <p:tgtEl>
                                          <p:spTgt spid="18435">
                                            <p:txEl>
                                              <p:pRg st="3" end="3"/>
                                            </p:txEl>
                                          </p:spTgt>
                                        </p:tgtEl>
                                        <p:attrNameLst>
                                          <p:attrName>ppt_y</p:attrName>
                                        </p:attrNameLst>
                                      </p:cBhvr>
                                      <p:tavLst>
                                        <p:tav tm="0">
                                          <p:val>
                                            <p:strVal val="#ppt_y+0.31"/>
                                          </p:val>
                                        </p:tav>
                                        <p:tav tm="100000">
                                          <p:val>
                                            <p:strVal val="#ppt_y+0.31"/>
                                          </p:val>
                                        </p:tav>
                                      </p:tavLst>
                                    </p:anim>
                                    <p:anim calcmode="lin" valueType="num">
                                      <p:cBhvr>
                                        <p:cTn id="23" dur="600" decel="50000" fill="hold">
                                          <p:stCondLst>
                                            <p:cond delay="400"/>
                                          </p:stCondLst>
                                        </p:cTn>
                                        <p:tgtEl>
                                          <p:spTgt spid="18435">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600" decel="50000" fill="hold">
                                          <p:stCondLst>
                                            <p:cond delay="400"/>
                                          </p:stCondLst>
                                        </p:cTn>
                                        <p:tgtEl>
                                          <p:spTgt spid="18435">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5" presetID="43" presetClass="entr" presetSubtype="0" fill="hold" nodeType="with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100"/>
                                        <p:tgtEl>
                                          <p:spTgt spid="18435">
                                            <p:txEl>
                                              <p:pRg st="4" end="4"/>
                                            </p:txEl>
                                          </p:spTgt>
                                        </p:tgtEl>
                                      </p:cBhvr>
                                    </p:animEffect>
                                    <p:anim calcmode="lin" valueType="num">
                                      <p:cBhvr>
                                        <p:cTn id="28" dur="4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p:cTn id="29" dur="400" fill="hold"/>
                                        <p:tgtEl>
                                          <p:spTgt spid="18435">
                                            <p:txEl>
                                              <p:pRg st="4" end="4"/>
                                            </p:txEl>
                                          </p:spTgt>
                                        </p:tgtEl>
                                        <p:attrNameLst>
                                          <p:attrName>ppt_y</p:attrName>
                                        </p:attrNameLst>
                                      </p:cBhvr>
                                      <p:tavLst>
                                        <p:tav tm="0">
                                          <p:val>
                                            <p:strVal val="#ppt_y+0.31"/>
                                          </p:val>
                                        </p:tav>
                                        <p:tav tm="100000">
                                          <p:val>
                                            <p:strVal val="#ppt_y+0.31"/>
                                          </p:val>
                                        </p:tav>
                                      </p:tavLst>
                                    </p:anim>
                                    <p:anim calcmode="lin" valueType="num">
                                      <p:cBhvr>
                                        <p:cTn id="30" dur="600" decel="50000" fill="hold">
                                          <p:stCondLst>
                                            <p:cond delay="400"/>
                                          </p:stCondLst>
                                        </p:cTn>
                                        <p:tgtEl>
                                          <p:spTgt spid="18435">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1" dur="600" decel="50000" fill="hold">
                                          <p:stCondLst>
                                            <p:cond delay="400"/>
                                          </p:stCondLst>
                                        </p:cTn>
                                        <p:tgtEl>
                                          <p:spTgt spid="18435">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2" presetID="43" presetClass="entr" presetSubtype="0" fill="hold" nodeType="withEffect">
                                  <p:stCondLst>
                                    <p:cond delay="0"/>
                                  </p:stCondLst>
                                  <p:childTnLst>
                                    <p:set>
                                      <p:cBhvr>
                                        <p:cTn id="33" dur="1" fill="hold">
                                          <p:stCondLst>
                                            <p:cond delay="0"/>
                                          </p:stCondLst>
                                        </p:cTn>
                                        <p:tgtEl>
                                          <p:spTgt spid="18435">
                                            <p:txEl>
                                              <p:pRg st="5" end="5"/>
                                            </p:txEl>
                                          </p:spTgt>
                                        </p:tgtEl>
                                        <p:attrNameLst>
                                          <p:attrName>style.visibility</p:attrName>
                                        </p:attrNameLst>
                                      </p:cBhvr>
                                      <p:to>
                                        <p:strVal val="visible"/>
                                      </p:to>
                                    </p:set>
                                    <p:animEffect transition="in" filter="fade">
                                      <p:cBhvr>
                                        <p:cTn id="34" dur="100"/>
                                        <p:tgtEl>
                                          <p:spTgt spid="18435">
                                            <p:txEl>
                                              <p:pRg st="5" end="5"/>
                                            </p:txEl>
                                          </p:spTgt>
                                        </p:tgtEl>
                                      </p:cBhvr>
                                    </p:animEffect>
                                    <p:anim calcmode="lin" valueType="num">
                                      <p:cBhvr>
                                        <p:cTn id="35" dur="4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p:cTn id="36" dur="400" fill="hold"/>
                                        <p:tgtEl>
                                          <p:spTgt spid="18435">
                                            <p:txEl>
                                              <p:pRg st="5" end="5"/>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18435">
                                            <p:txEl>
                                              <p:pRg st="5" end="5"/>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18435">
                                            <p:txEl>
                                              <p:pRg st="5" end="5"/>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9" presetID="43" presetClass="entr" presetSubtype="0" fill="hold" nodeType="withEffect">
                                  <p:stCondLst>
                                    <p:cond delay="0"/>
                                  </p:stCondLst>
                                  <p:childTnLst>
                                    <p:set>
                                      <p:cBhvr>
                                        <p:cTn id="40" dur="1" fill="hold">
                                          <p:stCondLst>
                                            <p:cond delay="0"/>
                                          </p:stCondLst>
                                        </p:cTn>
                                        <p:tgtEl>
                                          <p:spTgt spid="18435">
                                            <p:txEl>
                                              <p:pRg st="6" end="6"/>
                                            </p:txEl>
                                          </p:spTgt>
                                        </p:tgtEl>
                                        <p:attrNameLst>
                                          <p:attrName>style.visibility</p:attrName>
                                        </p:attrNameLst>
                                      </p:cBhvr>
                                      <p:to>
                                        <p:strVal val="visible"/>
                                      </p:to>
                                    </p:set>
                                    <p:animEffect transition="in" filter="fade">
                                      <p:cBhvr>
                                        <p:cTn id="41" dur="100"/>
                                        <p:tgtEl>
                                          <p:spTgt spid="18435">
                                            <p:txEl>
                                              <p:pRg st="6" end="6"/>
                                            </p:txEl>
                                          </p:spTgt>
                                        </p:tgtEl>
                                      </p:cBhvr>
                                    </p:animEffect>
                                    <p:anim calcmode="lin" valueType="num">
                                      <p:cBhvr>
                                        <p:cTn id="42" dur="4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p:cTn id="43" dur="400" fill="hold"/>
                                        <p:tgtEl>
                                          <p:spTgt spid="18435">
                                            <p:txEl>
                                              <p:pRg st="6" end="6"/>
                                            </p:txEl>
                                          </p:spTgt>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18435">
                                            <p:txEl>
                                              <p:pRg st="6" end="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18435">
                                            <p:txEl>
                                              <p:pRg st="6" end="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Grp="1" noChangeArrowheads="1"/>
          </p:cNvSpPr>
          <p:nvPr>
            <p:ph type="ctrTitle"/>
          </p:nvPr>
        </p:nvSpPr>
        <p:spPr>
          <a:xfrm>
            <a:off x="457200" y="304800"/>
            <a:ext cx="8153400" cy="1295400"/>
          </a:xfrm>
          <a:solidFill>
            <a:srgbClr val="CCFFFF">
              <a:alpha val="70000"/>
            </a:srgbClr>
          </a:solidFill>
        </p:spPr>
        <p:txBody>
          <a:bodyPr>
            <a:normAutofit fontScale="90000"/>
          </a:bodyPr>
          <a:lstStyle/>
          <a:p>
            <a:r>
              <a:rPr lang="en-US">
                <a:latin typeface="Andalus" pitchFamily="2" charset="-78"/>
              </a:rPr>
              <a:t>Non-Violence turns to Aggression</a:t>
            </a:r>
          </a:p>
        </p:txBody>
      </p:sp>
      <p:sp>
        <p:nvSpPr>
          <p:cNvPr id="125957" name="Rectangle 5"/>
          <p:cNvSpPr>
            <a:spLocks noGrp="1" noChangeArrowheads="1"/>
          </p:cNvSpPr>
          <p:nvPr>
            <p:ph type="subTitle" idx="1"/>
          </p:nvPr>
        </p:nvSpPr>
        <p:spPr>
          <a:xfrm>
            <a:off x="1219200" y="1676400"/>
            <a:ext cx="6400800" cy="1752600"/>
          </a:xfrm>
          <a:solidFill>
            <a:srgbClr val="CCFFFF">
              <a:alpha val="70000"/>
            </a:srgbClr>
          </a:solidFill>
        </p:spPr>
        <p:txBody>
          <a:bodyPr/>
          <a:lstStyle/>
          <a:p>
            <a:pPr>
              <a:lnSpc>
                <a:spcPct val="90000"/>
              </a:lnSpc>
            </a:pPr>
            <a:r>
              <a:rPr lang="en-US" sz="2800" dirty="0">
                <a:solidFill>
                  <a:schemeClr val="tx1"/>
                </a:solidFill>
              </a:rPr>
              <a:t>Towards the end of the 1950s, some African Americans felt change was not happening fast enough.  They were tired of being beaten and threaten.</a:t>
            </a:r>
          </a:p>
        </p:txBody>
      </p:sp>
      <p:pic>
        <p:nvPicPr>
          <p:cNvPr id="125958" name="Picture 6"/>
          <p:cNvPicPr>
            <a:picLocks noChangeAspect="1" noChangeArrowheads="1"/>
          </p:cNvPicPr>
          <p:nvPr/>
        </p:nvPicPr>
        <p:blipFill>
          <a:blip r:embed="rId3" cstate="print"/>
          <a:srcRect/>
          <a:stretch>
            <a:fillRect/>
          </a:stretch>
        </p:blipFill>
        <p:spPr bwMode="auto">
          <a:xfrm>
            <a:off x="914400" y="3733800"/>
            <a:ext cx="7086600" cy="28130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958"/>
                                        </p:tgtEl>
                                        <p:attrNameLst>
                                          <p:attrName>style.visibility</p:attrName>
                                        </p:attrNameLst>
                                      </p:cBhvr>
                                      <p:to>
                                        <p:strVal val="visible"/>
                                      </p:to>
                                    </p:set>
                                    <p:animEffect transition="in" filter="fade">
                                      <p:cBhvr>
                                        <p:cTn id="7" dur="2000"/>
                                        <p:tgtEl>
                                          <p:spTgt spid="125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Watts Riot</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Race riot broke out in Watts, a black neighborhood in L.A. </a:t>
            </a:r>
          </a:p>
          <a:p>
            <a:pPr lvl="1"/>
            <a:r>
              <a:rPr lang="en-US" sz="2000" dirty="0" smtClean="0"/>
              <a:t>5 days after President Johnson signed the Voting Rights Act</a:t>
            </a:r>
            <a:r>
              <a:rPr lang="en-US" sz="2000" dirty="0" smtClean="0">
                <a:ea typeface="+mn-ea"/>
              </a:rPr>
              <a:t> </a:t>
            </a:r>
          </a:p>
          <a:p>
            <a:r>
              <a:rPr lang="en-US" sz="2800" dirty="0" smtClean="0"/>
              <a:t>Riot lasted for six days</a:t>
            </a:r>
          </a:p>
          <a:p>
            <a:pPr lvl="1"/>
            <a:r>
              <a:rPr lang="en-US" sz="2000" dirty="0" smtClean="0">
                <a:solidFill>
                  <a:schemeClr val="tx1"/>
                </a:solidFill>
                <a:latin typeface="+mn-lt"/>
                <a:ea typeface="+mn-ea"/>
                <a:cs typeface="+mn-cs"/>
              </a:rPr>
              <a:t>Required over 14,000 members of the National Guard and 1,500 law officers to restore order</a:t>
            </a:r>
          </a:p>
          <a:p>
            <a:pPr lvl="1"/>
            <a:r>
              <a:rPr lang="en-US" sz="2000" dirty="0" smtClean="0"/>
              <a:t>Rioters burned and looted entire neighborhoods</a:t>
            </a:r>
          </a:p>
          <a:p>
            <a:pPr lvl="1"/>
            <a:r>
              <a:rPr lang="en-US" sz="2000" dirty="0" smtClean="0">
                <a:solidFill>
                  <a:schemeClr val="tx1"/>
                </a:solidFill>
                <a:latin typeface="+mn-lt"/>
                <a:ea typeface="+mn-ea"/>
                <a:cs typeface="+mn-cs"/>
              </a:rPr>
              <a:t>$45 million in property destroyed, 34 people killed, 900 wounded</a:t>
            </a:r>
            <a:endParaRPr lang="en-US" sz="1000" dirty="0" smtClean="0">
              <a:solidFill>
                <a:schemeClr val="tx1"/>
              </a:solidFill>
              <a:latin typeface="+mn-lt"/>
              <a:ea typeface="+mn-ea"/>
              <a:cs typeface="+mn-cs"/>
            </a:endParaRPr>
          </a:p>
          <a:p>
            <a:r>
              <a:rPr lang="en-US" sz="2800" dirty="0" smtClean="0"/>
              <a:t>More riots broke out between 1965 and 1968, worst in 1967 in Detroit</a:t>
            </a:r>
          </a:p>
          <a:p>
            <a:pPr lvl="1"/>
            <a:r>
              <a:rPr lang="en-US" sz="2000" dirty="0" smtClean="0">
                <a:solidFill>
                  <a:schemeClr val="tx1"/>
                </a:solidFill>
                <a:latin typeface="+mn-lt"/>
                <a:ea typeface="+mn-ea"/>
                <a:cs typeface="+mn-cs"/>
              </a:rPr>
              <a:t>43 dead; 1,000 wounded; $250 million in damage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5"/>
          <p:cNvPicPr>
            <a:picLocks noChangeAspect="1" noChangeArrowheads="1"/>
          </p:cNvPicPr>
          <p:nvPr/>
        </p:nvPicPr>
        <p:blipFill>
          <a:blip r:embed="rId3" cstate="print"/>
          <a:srcRect/>
          <a:stretch>
            <a:fillRect/>
          </a:stretch>
        </p:blipFill>
        <p:spPr bwMode="auto">
          <a:xfrm>
            <a:off x="1143000" y="838200"/>
            <a:ext cx="6400800" cy="5260975"/>
          </a:xfrm>
          <a:prstGeom prst="rect">
            <a:avLst/>
          </a:prstGeom>
          <a:noFill/>
          <a:ln w="9525">
            <a:noFill/>
            <a:miter lim="800000"/>
            <a:headEnd/>
            <a:tailEnd/>
          </a:ln>
          <a:effectLst/>
        </p:spPr>
      </p:pic>
      <p:sp>
        <p:nvSpPr>
          <p:cNvPr id="60422" name="Text Box 6"/>
          <p:cNvSpPr txBox="1">
            <a:spLocks noChangeArrowheads="1"/>
          </p:cNvSpPr>
          <p:nvPr/>
        </p:nvSpPr>
        <p:spPr bwMode="auto">
          <a:xfrm>
            <a:off x="0" y="5942013"/>
            <a:ext cx="9144000" cy="915987"/>
          </a:xfrm>
          <a:prstGeom prst="rect">
            <a:avLst/>
          </a:prstGeom>
          <a:solidFill>
            <a:srgbClr val="C0C0C0"/>
          </a:solidFill>
          <a:ln w="9525">
            <a:noFill/>
            <a:miter lim="800000"/>
            <a:headEnd/>
            <a:tailEnd/>
          </a:ln>
          <a:effectLst/>
        </p:spPr>
        <p:txBody>
          <a:bodyPr>
            <a:spAutoFit/>
          </a:bodyPr>
          <a:lstStyle/>
          <a:p>
            <a:pPr>
              <a:spcBef>
                <a:spcPct val="50000"/>
              </a:spcBef>
            </a:pPr>
            <a:r>
              <a:rPr lang="en-US"/>
              <a:t>1966: </a:t>
            </a:r>
            <a:r>
              <a:rPr lang="en-US" i="1"/>
              <a:t>Top left to right:</a:t>
            </a:r>
            <a:r>
              <a:rPr lang="en-US"/>
              <a:t> Elbert "Big Man" Howard; Huey P. Newton (Defense Minister), Sherman Forte, Bobby Seale (Chairman). </a:t>
            </a:r>
            <a:r>
              <a:rPr lang="en-US" i="1"/>
              <a:t>Bottom:</a:t>
            </a:r>
            <a:r>
              <a:rPr lang="en-US"/>
              <a:t> Reggie Forte and Little Bobby Hutton (Treasurer). </a:t>
            </a:r>
          </a:p>
        </p:txBody>
      </p:sp>
      <p:sp>
        <p:nvSpPr>
          <p:cNvPr id="60423" name="Rectangle 7"/>
          <p:cNvSpPr>
            <a:spLocks noChangeArrowheads="1"/>
          </p:cNvSpPr>
          <p:nvPr/>
        </p:nvSpPr>
        <p:spPr bwMode="auto">
          <a:xfrm>
            <a:off x="381000" y="304800"/>
            <a:ext cx="3962400" cy="1066800"/>
          </a:xfrm>
          <a:prstGeom prst="rect">
            <a:avLst/>
          </a:prstGeom>
          <a:solidFill>
            <a:schemeClr val="accent1"/>
          </a:solidFill>
          <a:ln w="9525">
            <a:solidFill>
              <a:schemeClr val="tx1"/>
            </a:solidFill>
            <a:miter lim="800000"/>
            <a:headEnd/>
            <a:tailEnd/>
          </a:ln>
          <a:effectLst/>
        </p:spPr>
        <p:txBody>
          <a:bodyPr wrap="none" anchor="ctr"/>
          <a:lstStyle/>
          <a:p>
            <a:pPr algn="ctr"/>
            <a:r>
              <a:rPr lang="en-US" sz="3200"/>
              <a:t>The Black Panthers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0421"/>
                                        </p:tgtEl>
                                        <p:attrNameLst>
                                          <p:attrName>style.visibility</p:attrName>
                                        </p:attrNameLst>
                                      </p:cBhvr>
                                      <p:to>
                                        <p:strVal val="visible"/>
                                      </p:to>
                                    </p:set>
                                    <p:animScale>
                                      <p:cBhvr>
                                        <p:cTn id="7" dur="1000" decel="50000" fill="hold">
                                          <p:stCondLst>
                                            <p:cond delay="0"/>
                                          </p:stCondLst>
                                        </p:cTn>
                                        <p:tgtEl>
                                          <p:spTgt spid="604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0421"/>
                                        </p:tgtEl>
                                        <p:attrNameLst>
                                          <p:attrName>ppt_x</p:attrName>
                                          <p:attrName>ppt_y</p:attrName>
                                        </p:attrNameLst>
                                      </p:cBhvr>
                                    </p:animMotion>
                                    <p:animEffect transition="in" filter="fade">
                                      <p:cBhvr>
                                        <p:cTn id="9" dur="1000"/>
                                        <p:tgtEl>
                                          <p:spTgt spid="60421"/>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0422"/>
                                        </p:tgtEl>
                                        <p:attrNameLst>
                                          <p:attrName>style.visibility</p:attrName>
                                        </p:attrNameLst>
                                      </p:cBhvr>
                                      <p:to>
                                        <p:strVal val="visible"/>
                                      </p:to>
                                    </p:set>
                                    <p:anim calcmode="discrete" valueType="clr">
                                      <p:cBhvr override="childStyle">
                                        <p:cTn id="14" dur="80"/>
                                        <p:tgtEl>
                                          <p:spTgt spid="6042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0422"/>
                                        </p:tgtEl>
                                        <p:attrNameLst>
                                          <p:attrName>fillcolor</p:attrName>
                                        </p:attrNameLst>
                                      </p:cBhvr>
                                      <p:tavLst>
                                        <p:tav tm="0">
                                          <p:val>
                                            <p:clrVal>
                                              <a:schemeClr val="accent2"/>
                                            </p:clrVal>
                                          </p:val>
                                        </p:tav>
                                        <p:tav tm="50000">
                                          <p:val>
                                            <p:clrVal>
                                              <a:schemeClr val="hlink"/>
                                            </p:clrVal>
                                          </p:val>
                                        </p:tav>
                                      </p:tavLst>
                                    </p:anim>
                                    <p:set>
                                      <p:cBhvr>
                                        <p:cTn id="16" dur="80"/>
                                        <p:tgtEl>
                                          <p:spTgt spid="604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Black Panthers</a:t>
            </a:r>
            <a:endParaRPr lang="en-US" dirty="0"/>
          </a:p>
        </p:txBody>
      </p:sp>
      <p:sp>
        <p:nvSpPr>
          <p:cNvPr id="3" name="Content Placeholder 2"/>
          <p:cNvSpPr>
            <a:spLocks noGrp="1"/>
          </p:cNvSpPr>
          <p:nvPr>
            <p:ph idx="1"/>
          </p:nvPr>
        </p:nvSpPr>
        <p:spPr/>
        <p:txBody>
          <a:bodyPr/>
          <a:lstStyle/>
          <a:p>
            <a:r>
              <a:rPr lang="en-US" sz="2400" dirty="0" smtClean="0">
                <a:solidFill>
                  <a:schemeClr val="tx1"/>
                </a:solidFill>
                <a:latin typeface="+mn-lt"/>
                <a:ea typeface="+mn-ea"/>
                <a:cs typeface="+mn-cs"/>
              </a:rPr>
              <a:t>political </a:t>
            </a:r>
            <a:r>
              <a:rPr lang="en-US" sz="2400" dirty="0" smtClean="0">
                <a:solidFill>
                  <a:schemeClr val="tx1"/>
                </a:solidFill>
                <a:latin typeface="+mn-lt"/>
                <a:ea typeface="+mn-ea"/>
                <a:cs typeface="+mn-cs"/>
              </a:rPr>
              <a:t>party founded in CA in 1966 by Bobby G. Seale and Huey P. Newton </a:t>
            </a:r>
          </a:p>
          <a:p>
            <a:r>
              <a:rPr lang="en-US" sz="2400" dirty="0" smtClean="0"/>
              <a:t>Urged blacks to arm themselves for the self-defense of black people</a:t>
            </a:r>
          </a:p>
          <a:p>
            <a:r>
              <a:rPr lang="en-US" sz="2400" dirty="0" smtClean="0">
                <a:solidFill>
                  <a:schemeClr val="tx1"/>
                </a:solidFill>
                <a:latin typeface="+mn-lt"/>
                <a:ea typeface="+mn-ea"/>
                <a:cs typeface="+mn-cs"/>
              </a:rPr>
              <a:t>Invaded CA state legislature to protest a gun-control bill in May 1967</a:t>
            </a:r>
          </a:p>
          <a:p>
            <a:r>
              <a:rPr lang="en-US" sz="2400" dirty="0" smtClean="0"/>
              <a:t>Used armed rebellion if necessary to achieve its goals</a:t>
            </a:r>
          </a:p>
          <a:p>
            <a:r>
              <a:rPr lang="en-US" sz="2400" dirty="0" smtClean="0">
                <a:solidFill>
                  <a:schemeClr val="tx1"/>
                </a:solidFill>
                <a:latin typeface="+mn-lt"/>
                <a:ea typeface="+mn-ea"/>
                <a:cs typeface="+mn-cs"/>
              </a:rPr>
              <a:t>At its peak in 1967-1968, membership was as large as 5,000</a:t>
            </a:r>
          </a:p>
          <a:p>
            <a:r>
              <a:rPr lang="en-US" sz="2400" dirty="0" smtClean="0"/>
              <a:t>Suspected of terrorist acts and ties to alien powers contrary to US interests in late 1960s by US </a:t>
            </a:r>
            <a:r>
              <a:rPr lang="en-US" sz="2400" dirty="0" err="1" smtClean="0"/>
              <a:t>gov’t</a:t>
            </a:r>
            <a:r>
              <a:rPr lang="en-US" sz="2400" dirty="0" smtClean="0"/>
              <a:t> </a:t>
            </a:r>
            <a:endParaRPr lang="en-US" sz="2400" dirty="0" smtClean="0">
              <a:solidFill>
                <a:schemeClr val="tx1"/>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228600" y="304800"/>
            <a:ext cx="8686800" cy="2743200"/>
          </a:xfrm>
          <a:solidFill>
            <a:srgbClr val="C0C0C0"/>
          </a:solidFill>
        </p:spPr>
        <p:txBody>
          <a:bodyPr/>
          <a:lstStyle/>
          <a:p>
            <a:pPr>
              <a:buFontTx/>
              <a:buNone/>
            </a:pPr>
            <a:r>
              <a:rPr lang="en-US" sz="2800"/>
              <a:t>	 "If we are to proceed toward true liberation, we must cut ourselves off from white people..... [otherwise] we will find ourselves entwined in the tentacles of the white power complex that controls this country." – Stokely</a:t>
            </a:r>
          </a:p>
          <a:p>
            <a:pPr>
              <a:buFontTx/>
              <a:buNone/>
            </a:pPr>
            <a:r>
              <a:rPr lang="en-US" sz="2800"/>
              <a:t>				</a:t>
            </a:r>
            <a:r>
              <a:rPr lang="en-US" sz="2800" i="1"/>
              <a:t>Carmichael</a:t>
            </a:r>
          </a:p>
        </p:txBody>
      </p:sp>
      <p:pic>
        <p:nvPicPr>
          <p:cNvPr id="62468" name="Picture 4"/>
          <p:cNvPicPr>
            <a:picLocks noChangeAspect="1" noChangeArrowheads="1"/>
          </p:cNvPicPr>
          <p:nvPr/>
        </p:nvPicPr>
        <p:blipFill>
          <a:blip r:embed="rId3" cstate="print"/>
          <a:srcRect/>
          <a:stretch>
            <a:fillRect/>
          </a:stretch>
        </p:blipFill>
        <p:spPr bwMode="auto">
          <a:xfrm>
            <a:off x="5334000" y="2057400"/>
            <a:ext cx="3427413" cy="4648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467">
                                            <p:bg/>
                                          </p:spTgt>
                                        </p:tgtEl>
                                        <p:attrNameLst>
                                          <p:attrName>style.visibility</p:attrName>
                                        </p:attrNameLst>
                                      </p:cBhvr>
                                      <p:to>
                                        <p:strVal val="visible"/>
                                      </p:to>
                                    </p:set>
                                    <p:anim calcmode="discrete" valueType="clr">
                                      <p:cBhvr override="childStyle">
                                        <p:cTn id="7" dur="80"/>
                                        <p:tgtEl>
                                          <p:spTgt spid="62467">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467">
                                            <p:bg/>
                                          </p:spTgt>
                                        </p:tgtEl>
                                        <p:attrNameLst>
                                          <p:attrName>fillcolor</p:attrName>
                                        </p:attrNameLst>
                                      </p:cBhvr>
                                      <p:tavLst>
                                        <p:tav tm="0">
                                          <p:val>
                                            <p:clrVal>
                                              <a:schemeClr val="accent2"/>
                                            </p:clrVal>
                                          </p:val>
                                        </p:tav>
                                        <p:tav tm="50000">
                                          <p:val>
                                            <p:clrVal>
                                              <a:schemeClr val="hlink"/>
                                            </p:clrVal>
                                          </p:val>
                                        </p:tav>
                                      </p:tavLst>
                                    </p:anim>
                                    <p:set>
                                      <p:cBhvr>
                                        <p:cTn id="9" dur="80"/>
                                        <p:tgtEl>
                                          <p:spTgt spid="62467">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2467">
                                            <p:txEl>
                                              <p:pRg st="0" end="0"/>
                                            </p:txEl>
                                          </p:spTgt>
                                        </p:tgtEl>
                                        <p:attrNameLst>
                                          <p:attrName>style.visibility</p:attrName>
                                        </p:attrNameLst>
                                      </p:cBhvr>
                                      <p:to>
                                        <p:strVal val="visible"/>
                                      </p:to>
                                    </p:set>
                                    <p:anim calcmode="discrete" valueType="clr">
                                      <p:cBhvr override="childStyle">
                                        <p:cTn id="14" dur="80"/>
                                        <p:tgtEl>
                                          <p:spTgt spid="6246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2467">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62467">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2467">
                                            <p:txEl>
                                              <p:pRg st="1" end="1"/>
                                            </p:txEl>
                                          </p:spTgt>
                                        </p:tgtEl>
                                        <p:attrNameLst>
                                          <p:attrName>style.visibility</p:attrName>
                                        </p:attrNameLst>
                                      </p:cBhvr>
                                      <p:to>
                                        <p:strVal val="visible"/>
                                      </p:to>
                                    </p:set>
                                    <p:anim calcmode="discrete" valueType="clr">
                                      <p:cBhvr override="childStyle">
                                        <p:cTn id="21" dur="80"/>
                                        <p:tgtEl>
                                          <p:spTgt spid="6246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2467">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62467">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62468"/>
                                        </p:tgtEl>
                                        <p:attrNameLst>
                                          <p:attrName>style.visibility</p:attrName>
                                        </p:attrNameLst>
                                      </p:cBhvr>
                                      <p:to>
                                        <p:strVal val="visible"/>
                                      </p:to>
                                    </p:set>
                                    <p:animScale>
                                      <p:cBhvr>
                                        <p:cTn id="28" dur="1000" decel="50000" fill="hold">
                                          <p:stCondLst>
                                            <p:cond delay="0"/>
                                          </p:stCondLst>
                                        </p:cTn>
                                        <p:tgtEl>
                                          <p:spTgt spid="624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2468"/>
                                        </p:tgtEl>
                                        <p:attrNameLst>
                                          <p:attrName>ppt_x</p:attrName>
                                          <p:attrName>ppt_y</p:attrName>
                                        </p:attrNameLst>
                                      </p:cBhvr>
                                    </p:animMotion>
                                    <p:animEffect transition="in" filter="fade">
                                      <p:cBhvr>
                                        <p:cTn id="30" dur="10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Black Power</a:t>
            </a:r>
            <a:endParaRPr lang="en-US" dirty="0"/>
          </a:p>
        </p:txBody>
      </p:sp>
      <p:sp>
        <p:nvSpPr>
          <p:cNvPr id="3" name="Content Placeholder 2"/>
          <p:cNvSpPr>
            <a:spLocks noGrp="1"/>
          </p:cNvSpPr>
          <p:nvPr>
            <p:ph idx="1"/>
          </p:nvPr>
        </p:nvSpPr>
        <p:spPr/>
        <p:txBody>
          <a:bodyPr/>
          <a:lstStyle/>
          <a:p>
            <a:r>
              <a:rPr lang="en-US" dirty="0" smtClean="0">
                <a:solidFill>
                  <a:schemeClr val="tx1"/>
                </a:solidFill>
                <a:latin typeface="+mn-lt"/>
                <a:ea typeface="+mn-ea"/>
                <a:cs typeface="+mn-cs"/>
              </a:rPr>
              <a:t>Different meanings</a:t>
            </a:r>
            <a:r>
              <a:rPr lang="en-US" dirty="0" smtClean="0"/>
              <a:t> </a:t>
            </a:r>
            <a:endParaRPr lang="en-US" dirty="0" smtClean="0">
              <a:ea typeface="+mn-ea"/>
            </a:endParaRPr>
          </a:p>
          <a:p>
            <a:pPr lvl="1"/>
            <a:r>
              <a:rPr lang="en-US" dirty="0" smtClean="0">
                <a:ea typeface="+mn-ea"/>
              </a:rPr>
              <a:t>1) Self defense and violence acceptable in defense of one’s freedom </a:t>
            </a:r>
          </a:p>
          <a:p>
            <a:pPr lvl="2"/>
            <a:r>
              <a:rPr lang="en-US" dirty="0" smtClean="0">
                <a:solidFill>
                  <a:schemeClr val="tx1"/>
                </a:solidFill>
                <a:latin typeface="+mn-lt"/>
                <a:ea typeface="+mn-ea"/>
                <a:cs typeface="+mn-cs"/>
              </a:rPr>
              <a:t>Rejection of </a:t>
            </a:r>
            <a:r>
              <a:rPr lang="en-US" dirty="0" smtClean="0">
                <a:ea typeface="+mn-ea"/>
              </a:rPr>
              <a:t>Dr. King’s nonviolence philosophy</a:t>
            </a:r>
          </a:p>
          <a:p>
            <a:pPr lvl="1"/>
            <a:r>
              <a:rPr lang="en-US" dirty="0" smtClean="0">
                <a:solidFill>
                  <a:schemeClr val="tx1"/>
                </a:solidFill>
                <a:latin typeface="+mn-lt"/>
                <a:ea typeface="+mn-ea"/>
                <a:cs typeface="+mn-cs"/>
              </a:rPr>
              <a:t>2) African Americans should control the social, political, and economic direction of their struggle</a:t>
            </a:r>
          </a:p>
          <a:p>
            <a:pPr lvl="1"/>
            <a:r>
              <a:rPr lang="en-US" dirty="0" smtClean="0">
                <a:ea typeface="+mn-ea"/>
              </a:rPr>
              <a:t>Show pride in racial heritage rather than assimilate (adapt to dominant culture)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381000" y="0"/>
            <a:ext cx="8382000" cy="6858000"/>
          </a:xfrm>
          <a:solidFill>
            <a:srgbClr val="C0C0C0"/>
          </a:solidFill>
        </p:spPr>
        <p:txBody>
          <a:bodyPr/>
          <a:lstStyle/>
          <a:p>
            <a:pPr algn="ctr">
              <a:lnSpc>
                <a:spcPct val="80000"/>
              </a:lnSpc>
              <a:buFontTx/>
              <a:buNone/>
            </a:pPr>
            <a:r>
              <a:rPr lang="en-US" sz="2800" b="1"/>
              <a:t>Black Self-Determination</a:t>
            </a:r>
          </a:p>
          <a:p>
            <a:pPr>
              <a:lnSpc>
                <a:spcPct val="80000"/>
              </a:lnSpc>
              <a:buFontTx/>
              <a:buNone/>
            </a:pPr>
            <a:r>
              <a:rPr lang="en-US" sz="2800"/>
              <a:t>		The charge may be made that we are "racists," but whites who are sensitive to our problems will realize that we must determine our own destiny.</a:t>
            </a:r>
          </a:p>
          <a:p>
            <a:pPr>
              <a:lnSpc>
                <a:spcPct val="80000"/>
              </a:lnSpc>
              <a:buFontTx/>
              <a:buNone/>
            </a:pPr>
            <a:endParaRPr lang="en-US" sz="900"/>
          </a:p>
          <a:p>
            <a:pPr>
              <a:lnSpc>
                <a:spcPct val="80000"/>
              </a:lnSpc>
              <a:buFontTx/>
              <a:buNone/>
            </a:pPr>
            <a:r>
              <a:rPr lang="en-US" sz="2800"/>
              <a:t>		In an attempt to find a solution to our dilemma, we propose that our organization (SNCC) should be black-staffed, black-controlled, and black-financed. We do not want to fall into a similar dilemma that other civil rights organizations have fallen into. If we continue to rely upon white financial support we will find ourselves entwined in the tentacles of the white power complex that controls this country. It is also important that a black organization (devoid of cultism) be projected to our people so that it can be demonstrated that such organizations are viable.			(quote from Black Panthers)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3491">
                                            <p:bg/>
                                          </p:spTgt>
                                        </p:tgtEl>
                                        <p:attrNameLst>
                                          <p:attrName>style.visibility</p:attrName>
                                        </p:attrNameLst>
                                      </p:cBhvr>
                                      <p:to>
                                        <p:strVal val="visible"/>
                                      </p:to>
                                    </p:set>
                                    <p:anim calcmode="discrete" valueType="clr">
                                      <p:cBhvr override="childStyle">
                                        <p:cTn id="7" dur="80"/>
                                        <p:tgtEl>
                                          <p:spTgt spid="63491">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3491">
                                            <p:bg/>
                                          </p:spTgt>
                                        </p:tgtEl>
                                        <p:attrNameLst>
                                          <p:attrName>fillcolor</p:attrName>
                                        </p:attrNameLst>
                                      </p:cBhvr>
                                      <p:tavLst>
                                        <p:tav tm="0">
                                          <p:val>
                                            <p:clrVal>
                                              <a:schemeClr val="accent2"/>
                                            </p:clrVal>
                                          </p:val>
                                        </p:tav>
                                        <p:tav tm="50000">
                                          <p:val>
                                            <p:clrVal>
                                              <a:schemeClr val="hlink"/>
                                            </p:clrVal>
                                          </p:val>
                                        </p:tav>
                                      </p:tavLst>
                                    </p:anim>
                                    <p:set>
                                      <p:cBhvr>
                                        <p:cTn id="9" dur="80"/>
                                        <p:tgtEl>
                                          <p:spTgt spid="63491">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3491">
                                            <p:txEl>
                                              <p:pRg st="0" end="0"/>
                                            </p:txEl>
                                          </p:spTgt>
                                        </p:tgtEl>
                                        <p:attrNameLst>
                                          <p:attrName>style.visibility</p:attrName>
                                        </p:attrNameLst>
                                      </p:cBhvr>
                                      <p:to>
                                        <p:strVal val="visible"/>
                                      </p:to>
                                    </p:set>
                                    <p:anim calcmode="discrete" valueType="clr">
                                      <p:cBhvr override="childStyle">
                                        <p:cTn id="14" dur="80"/>
                                        <p:tgtEl>
                                          <p:spTgt spid="6349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349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63491">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3491">
                                            <p:txEl>
                                              <p:pRg st="1" end="1"/>
                                            </p:txEl>
                                          </p:spTgt>
                                        </p:tgtEl>
                                        <p:attrNameLst>
                                          <p:attrName>style.visibility</p:attrName>
                                        </p:attrNameLst>
                                      </p:cBhvr>
                                      <p:to>
                                        <p:strVal val="visible"/>
                                      </p:to>
                                    </p:set>
                                    <p:anim calcmode="discrete" valueType="clr">
                                      <p:cBhvr override="childStyle">
                                        <p:cTn id="21" dur="80"/>
                                        <p:tgtEl>
                                          <p:spTgt spid="6349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3491">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63491">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63491">
                                            <p:txEl>
                                              <p:pRg st="3" end="3"/>
                                            </p:txEl>
                                          </p:spTgt>
                                        </p:tgtEl>
                                        <p:attrNameLst>
                                          <p:attrName>style.visibility</p:attrName>
                                        </p:attrNameLst>
                                      </p:cBhvr>
                                      <p:to>
                                        <p:strVal val="visible"/>
                                      </p:to>
                                    </p:set>
                                    <p:anim calcmode="discrete" valueType="clr">
                                      <p:cBhvr override="childStyle">
                                        <p:cTn id="28" dur="80"/>
                                        <p:tgtEl>
                                          <p:spTgt spid="6349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3491">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6349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p:cNvPicPr>
            <a:picLocks noChangeAspect="1" noChangeArrowheads="1"/>
          </p:cNvPicPr>
          <p:nvPr/>
        </p:nvPicPr>
        <p:blipFill>
          <a:blip r:embed="rId3" cstate="print"/>
          <a:srcRect b="42067"/>
          <a:stretch>
            <a:fillRect/>
          </a:stretch>
        </p:blipFill>
        <p:spPr bwMode="auto">
          <a:xfrm>
            <a:off x="0" y="2895600"/>
            <a:ext cx="5181600" cy="3962400"/>
          </a:xfrm>
          <a:prstGeom prst="rect">
            <a:avLst/>
          </a:prstGeom>
          <a:noFill/>
          <a:ln w="9525">
            <a:noFill/>
            <a:miter lim="800000"/>
            <a:headEnd/>
            <a:tailEnd/>
          </a:ln>
          <a:effectLst/>
        </p:spPr>
      </p:pic>
      <p:pic>
        <p:nvPicPr>
          <p:cNvPr id="65542" name="Picture 6"/>
          <p:cNvPicPr>
            <a:picLocks noChangeAspect="1" noChangeArrowheads="1"/>
          </p:cNvPicPr>
          <p:nvPr/>
        </p:nvPicPr>
        <p:blipFill>
          <a:blip r:embed="rId4" cstate="print"/>
          <a:srcRect/>
          <a:stretch>
            <a:fillRect/>
          </a:stretch>
        </p:blipFill>
        <p:spPr bwMode="auto">
          <a:xfrm>
            <a:off x="0" y="0"/>
            <a:ext cx="5257800" cy="3470275"/>
          </a:xfrm>
          <a:prstGeom prst="rect">
            <a:avLst/>
          </a:prstGeom>
          <a:noFill/>
          <a:ln w="9525">
            <a:noFill/>
            <a:miter lim="800000"/>
            <a:headEnd/>
            <a:tailEnd/>
          </a:ln>
          <a:effectLst/>
        </p:spPr>
      </p:pic>
      <p:pic>
        <p:nvPicPr>
          <p:cNvPr id="65543" name="Picture 7"/>
          <p:cNvPicPr>
            <a:picLocks noChangeAspect="1" noChangeArrowheads="1"/>
          </p:cNvPicPr>
          <p:nvPr/>
        </p:nvPicPr>
        <p:blipFill>
          <a:blip r:embed="rId5" cstate="print"/>
          <a:srcRect/>
          <a:stretch>
            <a:fillRect/>
          </a:stretch>
        </p:blipFill>
        <p:spPr bwMode="auto">
          <a:xfrm>
            <a:off x="5181600" y="3135313"/>
            <a:ext cx="3962400" cy="3722687"/>
          </a:xfrm>
          <a:prstGeom prst="rect">
            <a:avLst/>
          </a:prstGeom>
          <a:noFill/>
          <a:ln w="9525">
            <a:noFill/>
            <a:miter lim="800000"/>
            <a:headEnd/>
            <a:tailEnd/>
          </a:ln>
          <a:effectLst/>
        </p:spPr>
      </p:pic>
      <p:pic>
        <p:nvPicPr>
          <p:cNvPr id="65541" name="Picture 5"/>
          <p:cNvPicPr>
            <a:picLocks noChangeAspect="1" noChangeArrowheads="1"/>
          </p:cNvPicPr>
          <p:nvPr/>
        </p:nvPicPr>
        <p:blipFill>
          <a:blip r:embed="rId6" cstate="print"/>
          <a:srcRect/>
          <a:stretch>
            <a:fillRect/>
          </a:stretch>
        </p:blipFill>
        <p:spPr bwMode="auto">
          <a:xfrm>
            <a:off x="5257800" y="0"/>
            <a:ext cx="3886200" cy="3124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fade">
                                      <p:cBhvr>
                                        <p:cTn id="7" dur="2000"/>
                                        <p:tgtEl>
                                          <p:spTgt spid="655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541"/>
                                        </p:tgtEl>
                                        <p:attrNameLst>
                                          <p:attrName>style.visibility</p:attrName>
                                        </p:attrNameLst>
                                      </p:cBhvr>
                                      <p:to>
                                        <p:strVal val="visible"/>
                                      </p:to>
                                    </p:set>
                                    <p:animEffect transition="in" filter="fade">
                                      <p:cBhvr>
                                        <p:cTn id="12" dur="2000"/>
                                        <p:tgtEl>
                                          <p:spTgt spid="65541"/>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65542"/>
                                        </p:tgtEl>
                                        <p:attrNameLst>
                                          <p:attrName>style.visibility</p:attrName>
                                        </p:attrNameLst>
                                      </p:cBhvr>
                                      <p:to>
                                        <p:strVal val="visible"/>
                                      </p:to>
                                    </p:set>
                                    <p:anim calcmode="lin" valueType="num">
                                      <p:cBhvr>
                                        <p:cTn id="17" dur="500" fill="hold"/>
                                        <p:tgtEl>
                                          <p:spTgt spid="65542"/>
                                        </p:tgtEl>
                                        <p:attrNameLst>
                                          <p:attrName>ppt_w</p:attrName>
                                        </p:attrNameLst>
                                      </p:cBhvr>
                                      <p:tavLst>
                                        <p:tav tm="0">
                                          <p:val>
                                            <p:fltVal val="0"/>
                                          </p:val>
                                        </p:tav>
                                        <p:tav tm="100000">
                                          <p:val>
                                            <p:strVal val="#ppt_w"/>
                                          </p:val>
                                        </p:tav>
                                      </p:tavLst>
                                    </p:anim>
                                    <p:anim calcmode="lin" valueType="num">
                                      <p:cBhvr>
                                        <p:cTn id="18" dur="500" fill="hold"/>
                                        <p:tgtEl>
                                          <p:spTgt spid="65542"/>
                                        </p:tgtEl>
                                        <p:attrNameLst>
                                          <p:attrName>ppt_h</p:attrName>
                                        </p:attrNameLst>
                                      </p:cBhvr>
                                      <p:tavLst>
                                        <p:tav tm="0">
                                          <p:val>
                                            <p:fltVal val="0"/>
                                          </p:val>
                                        </p:tav>
                                        <p:tav tm="100000">
                                          <p:val>
                                            <p:strVal val="#ppt_h"/>
                                          </p:val>
                                        </p:tav>
                                      </p:tavLst>
                                    </p:anim>
                                    <p:anim calcmode="lin" valueType="num">
                                      <p:cBhvr>
                                        <p:cTn id="19" dur="500" fill="hold"/>
                                        <p:tgtEl>
                                          <p:spTgt spid="65542"/>
                                        </p:tgtEl>
                                        <p:attrNameLst>
                                          <p:attrName>style.rotation</p:attrName>
                                        </p:attrNameLst>
                                      </p:cBhvr>
                                      <p:tavLst>
                                        <p:tav tm="0">
                                          <p:val>
                                            <p:fltVal val="360"/>
                                          </p:val>
                                        </p:tav>
                                        <p:tav tm="100000">
                                          <p:val>
                                            <p:fltVal val="0"/>
                                          </p:val>
                                        </p:tav>
                                      </p:tavLst>
                                    </p:anim>
                                    <p:animEffect transition="in" filter="fade">
                                      <p:cBhvr>
                                        <p:cTn id="20" dur="500"/>
                                        <p:tgtEl>
                                          <p:spTgt spid="6554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5543"/>
                                        </p:tgtEl>
                                        <p:attrNameLst>
                                          <p:attrName>style.visibility</p:attrName>
                                        </p:attrNameLst>
                                      </p:cBhvr>
                                      <p:to>
                                        <p:strVal val="visible"/>
                                      </p:to>
                                    </p:set>
                                    <p:animEffect transition="in" filter="fade">
                                      <p:cBhvr>
                                        <p:cTn id="25" dur="1000"/>
                                        <p:tgtEl>
                                          <p:spTgt spid="65543"/>
                                        </p:tgtEl>
                                      </p:cBhvr>
                                    </p:animEffect>
                                    <p:anim calcmode="lin" valueType="num">
                                      <p:cBhvr>
                                        <p:cTn id="26" dur="1000" fill="hold"/>
                                        <p:tgtEl>
                                          <p:spTgt spid="65543"/>
                                        </p:tgtEl>
                                        <p:attrNameLst>
                                          <p:attrName>ppt_x</p:attrName>
                                        </p:attrNameLst>
                                      </p:cBhvr>
                                      <p:tavLst>
                                        <p:tav tm="0">
                                          <p:val>
                                            <p:strVal val="#ppt_x"/>
                                          </p:val>
                                        </p:tav>
                                        <p:tav tm="100000">
                                          <p:val>
                                            <p:strVal val="#ppt_x"/>
                                          </p:val>
                                        </p:tav>
                                      </p:tavLst>
                                    </p:anim>
                                    <p:anim calcmode="lin" valueType="num">
                                      <p:cBhvr>
                                        <p:cTn id="27" dur="1000" fill="hold"/>
                                        <p:tgtEl>
                                          <p:spTgt spid="655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idx="1"/>
          </p:nvPr>
        </p:nvSpPr>
        <p:spPr>
          <a:xfrm>
            <a:off x="304800" y="457200"/>
            <a:ext cx="8534400" cy="6019800"/>
          </a:xfrm>
          <a:solidFill>
            <a:schemeClr val="bg1"/>
          </a:solidFill>
        </p:spPr>
        <p:txBody>
          <a:bodyPr>
            <a:normAutofit lnSpcReduction="10000"/>
          </a:bodyPr>
          <a:lstStyle/>
          <a:p>
            <a:pPr algn="ctr">
              <a:lnSpc>
                <a:spcPct val="80000"/>
              </a:lnSpc>
              <a:buNone/>
            </a:pPr>
            <a:r>
              <a:rPr lang="en-US" sz="2400" b="1" u="sng" dirty="0" smtClean="0"/>
              <a:t>Rules of Black Panther Party </a:t>
            </a:r>
          </a:p>
          <a:p>
            <a:pPr algn="ctr">
              <a:lnSpc>
                <a:spcPct val="80000"/>
              </a:lnSpc>
              <a:buFontTx/>
              <a:buNone/>
            </a:pPr>
            <a:r>
              <a:rPr lang="en-US" sz="2400" b="1" dirty="0" smtClean="0"/>
              <a:t>8 </a:t>
            </a:r>
            <a:r>
              <a:rPr lang="en-US" sz="2400" b="1" dirty="0"/>
              <a:t>Points of Attention</a:t>
            </a:r>
          </a:p>
          <a:p>
            <a:pPr>
              <a:lnSpc>
                <a:spcPct val="80000"/>
              </a:lnSpc>
            </a:pPr>
            <a:r>
              <a:rPr lang="en-US" sz="2400" dirty="0"/>
              <a:t>1. Speak politely. </a:t>
            </a:r>
          </a:p>
          <a:p>
            <a:pPr>
              <a:lnSpc>
                <a:spcPct val="80000"/>
              </a:lnSpc>
            </a:pPr>
            <a:r>
              <a:rPr lang="en-US" sz="2400" dirty="0"/>
              <a:t>2. Pay fairly for what you buy. </a:t>
            </a:r>
          </a:p>
          <a:p>
            <a:pPr>
              <a:lnSpc>
                <a:spcPct val="80000"/>
              </a:lnSpc>
            </a:pPr>
            <a:r>
              <a:rPr lang="en-US" sz="2400" dirty="0"/>
              <a:t>3. Return everything you borrow. </a:t>
            </a:r>
          </a:p>
          <a:p>
            <a:pPr>
              <a:lnSpc>
                <a:spcPct val="80000"/>
              </a:lnSpc>
            </a:pPr>
            <a:r>
              <a:rPr lang="en-US" sz="2400" dirty="0"/>
              <a:t>4. Pay for anything you damage. </a:t>
            </a:r>
          </a:p>
          <a:p>
            <a:pPr>
              <a:lnSpc>
                <a:spcPct val="80000"/>
              </a:lnSpc>
            </a:pPr>
            <a:r>
              <a:rPr lang="en-US" sz="2400" dirty="0"/>
              <a:t>5. Do not hit or swear at people. </a:t>
            </a:r>
          </a:p>
          <a:p>
            <a:pPr>
              <a:lnSpc>
                <a:spcPct val="80000"/>
              </a:lnSpc>
            </a:pPr>
            <a:r>
              <a:rPr lang="en-US" sz="2400" dirty="0"/>
              <a:t>6. Do not damage property or crops of the poor, oppressed masses. </a:t>
            </a:r>
          </a:p>
          <a:p>
            <a:pPr>
              <a:lnSpc>
                <a:spcPct val="80000"/>
              </a:lnSpc>
            </a:pPr>
            <a:r>
              <a:rPr lang="en-US" sz="2400" dirty="0"/>
              <a:t>7. Do not take liberties with women. </a:t>
            </a:r>
          </a:p>
          <a:p>
            <a:pPr>
              <a:lnSpc>
                <a:spcPct val="80000"/>
              </a:lnSpc>
            </a:pPr>
            <a:r>
              <a:rPr lang="en-US" sz="2400" dirty="0"/>
              <a:t>8. If we ever have to take captives do not ill-treat them. </a:t>
            </a:r>
            <a:endParaRPr lang="en-US" sz="2400" b="1" dirty="0"/>
          </a:p>
          <a:p>
            <a:pPr algn="ctr">
              <a:lnSpc>
                <a:spcPct val="80000"/>
              </a:lnSpc>
              <a:buFontTx/>
              <a:buNone/>
            </a:pPr>
            <a:endParaRPr lang="en-US" sz="2400" b="1" dirty="0"/>
          </a:p>
          <a:p>
            <a:pPr algn="ctr">
              <a:lnSpc>
                <a:spcPct val="80000"/>
              </a:lnSpc>
              <a:buFontTx/>
              <a:buNone/>
            </a:pPr>
            <a:r>
              <a:rPr lang="en-US" sz="2400" b="1" dirty="0"/>
              <a:t>3 Main Rules of Discipline</a:t>
            </a:r>
          </a:p>
          <a:p>
            <a:pPr>
              <a:lnSpc>
                <a:spcPct val="80000"/>
              </a:lnSpc>
            </a:pPr>
            <a:r>
              <a:rPr lang="en-US" sz="2400" dirty="0"/>
              <a:t>1. Obey orders in all your actions. </a:t>
            </a:r>
          </a:p>
          <a:p>
            <a:pPr>
              <a:lnSpc>
                <a:spcPct val="80000"/>
              </a:lnSpc>
            </a:pPr>
            <a:r>
              <a:rPr lang="en-US" sz="2400" dirty="0"/>
              <a:t>2. Do not take a single needle or piece of thread from the poor and oppressed masses. </a:t>
            </a:r>
          </a:p>
          <a:p>
            <a:pPr>
              <a:lnSpc>
                <a:spcPct val="80000"/>
              </a:lnSpc>
            </a:pPr>
            <a:r>
              <a:rPr lang="en-US" sz="2400" dirty="0"/>
              <a:t>3. Turn in everything captured from the attacking enemy.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43">
                                            <p:bg/>
                                          </p:spTgt>
                                        </p:tgtEl>
                                        <p:attrNameLst>
                                          <p:attrName>style.visibility</p:attrName>
                                        </p:attrNameLst>
                                      </p:cBhvr>
                                      <p:to>
                                        <p:strVal val="visible"/>
                                      </p:to>
                                    </p:set>
                                    <p:anim calcmode="discrete" valueType="clr">
                                      <p:cBhvr override="childStyle">
                                        <p:cTn id="7" dur="80"/>
                                        <p:tgtEl>
                                          <p:spTgt spid="61443">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43">
                                            <p:bg/>
                                          </p:spTgt>
                                        </p:tgtEl>
                                        <p:attrNameLst>
                                          <p:attrName>fillcolor</p:attrName>
                                        </p:attrNameLst>
                                      </p:cBhvr>
                                      <p:tavLst>
                                        <p:tav tm="0">
                                          <p:val>
                                            <p:clrVal>
                                              <a:schemeClr val="accent2"/>
                                            </p:clrVal>
                                          </p:val>
                                        </p:tav>
                                        <p:tav tm="50000">
                                          <p:val>
                                            <p:clrVal>
                                              <a:schemeClr val="hlink"/>
                                            </p:clrVal>
                                          </p:val>
                                        </p:tav>
                                      </p:tavLst>
                                    </p:anim>
                                    <p:set>
                                      <p:cBhvr>
                                        <p:cTn id="9" dur="80"/>
                                        <p:tgtEl>
                                          <p:spTgt spid="61443">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1443">
                                            <p:txEl>
                                              <p:pRg st="0" end="0"/>
                                            </p:txEl>
                                          </p:spTgt>
                                        </p:tgtEl>
                                        <p:attrNameLst>
                                          <p:attrName>style.visibility</p:attrName>
                                        </p:attrNameLst>
                                      </p:cBhvr>
                                      <p:to>
                                        <p:strVal val="visible"/>
                                      </p:to>
                                    </p:set>
                                    <p:anim calcmode="discrete" valueType="clr">
                                      <p:cBhvr override="childStyle">
                                        <p:cTn id="14" dur="80"/>
                                        <p:tgtEl>
                                          <p:spTgt spid="6144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144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6144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1443">
                                            <p:txEl>
                                              <p:pRg st="1" end="1"/>
                                            </p:txEl>
                                          </p:spTgt>
                                        </p:tgtEl>
                                        <p:attrNameLst>
                                          <p:attrName>style.visibility</p:attrName>
                                        </p:attrNameLst>
                                      </p:cBhvr>
                                      <p:to>
                                        <p:strVal val="visible"/>
                                      </p:to>
                                    </p:set>
                                    <p:anim calcmode="discrete" valueType="clr">
                                      <p:cBhvr override="childStyle">
                                        <p:cTn id="21" dur="80"/>
                                        <p:tgtEl>
                                          <p:spTgt spid="6144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144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61443">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61443">
                                            <p:txEl>
                                              <p:pRg st="2" end="2"/>
                                            </p:txEl>
                                          </p:spTgt>
                                        </p:tgtEl>
                                        <p:attrNameLst>
                                          <p:attrName>style.visibility</p:attrName>
                                        </p:attrNameLst>
                                      </p:cBhvr>
                                      <p:to>
                                        <p:strVal val="visible"/>
                                      </p:to>
                                    </p:set>
                                    <p:anim calcmode="discrete" valueType="clr">
                                      <p:cBhvr override="childStyle">
                                        <p:cTn id="28" dur="80"/>
                                        <p:tgtEl>
                                          <p:spTgt spid="6144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1443">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61443">
                                            <p:txEl>
                                              <p:pRg st="2" end="2"/>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61443">
                                            <p:txEl>
                                              <p:pRg st="3" end="3"/>
                                            </p:txEl>
                                          </p:spTgt>
                                        </p:tgtEl>
                                        <p:attrNameLst>
                                          <p:attrName>style.visibility</p:attrName>
                                        </p:attrNameLst>
                                      </p:cBhvr>
                                      <p:to>
                                        <p:strVal val="visible"/>
                                      </p:to>
                                    </p:set>
                                    <p:anim calcmode="discrete" valueType="clr">
                                      <p:cBhvr override="childStyle">
                                        <p:cTn id="35" dur="80"/>
                                        <p:tgtEl>
                                          <p:spTgt spid="6144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1443">
                                            <p:txEl>
                                              <p:pRg st="3" end="3"/>
                                            </p:txEl>
                                          </p:spTgt>
                                        </p:tgtEl>
                                        <p:attrNameLst>
                                          <p:attrName>fillcolor</p:attrName>
                                        </p:attrNameLst>
                                      </p:cBhvr>
                                      <p:tavLst>
                                        <p:tav tm="0">
                                          <p:val>
                                            <p:clrVal>
                                              <a:schemeClr val="accent2"/>
                                            </p:clrVal>
                                          </p:val>
                                        </p:tav>
                                        <p:tav tm="50000">
                                          <p:val>
                                            <p:clrVal>
                                              <a:schemeClr val="hlink"/>
                                            </p:clrVal>
                                          </p:val>
                                        </p:tav>
                                      </p:tavLst>
                                    </p:anim>
                                    <p:set>
                                      <p:cBhvr>
                                        <p:cTn id="37" dur="80"/>
                                        <p:tgtEl>
                                          <p:spTgt spid="61443">
                                            <p:txEl>
                                              <p:pRg st="3" end="3"/>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1443">
                                            <p:txEl>
                                              <p:pRg st="4" end="4"/>
                                            </p:txEl>
                                          </p:spTgt>
                                        </p:tgtEl>
                                        <p:attrNameLst>
                                          <p:attrName>style.visibility</p:attrName>
                                        </p:attrNameLst>
                                      </p:cBhvr>
                                      <p:to>
                                        <p:strVal val="visible"/>
                                      </p:to>
                                    </p:set>
                                    <p:anim calcmode="discrete" valueType="clr">
                                      <p:cBhvr override="childStyle">
                                        <p:cTn id="42" dur="80"/>
                                        <p:tgtEl>
                                          <p:spTgt spid="6144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1443">
                                            <p:txEl>
                                              <p:pRg st="4" end="4"/>
                                            </p:txEl>
                                          </p:spTgt>
                                        </p:tgtEl>
                                        <p:attrNameLst>
                                          <p:attrName>fillcolor</p:attrName>
                                        </p:attrNameLst>
                                      </p:cBhvr>
                                      <p:tavLst>
                                        <p:tav tm="0">
                                          <p:val>
                                            <p:clrVal>
                                              <a:schemeClr val="accent2"/>
                                            </p:clrVal>
                                          </p:val>
                                        </p:tav>
                                        <p:tav tm="50000">
                                          <p:val>
                                            <p:clrVal>
                                              <a:schemeClr val="hlink"/>
                                            </p:clrVal>
                                          </p:val>
                                        </p:tav>
                                      </p:tavLst>
                                    </p:anim>
                                    <p:set>
                                      <p:cBhvr>
                                        <p:cTn id="44" dur="80"/>
                                        <p:tgtEl>
                                          <p:spTgt spid="61443">
                                            <p:txEl>
                                              <p:pRg st="4" end="4"/>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61443">
                                            <p:txEl>
                                              <p:pRg st="5" end="5"/>
                                            </p:txEl>
                                          </p:spTgt>
                                        </p:tgtEl>
                                        <p:attrNameLst>
                                          <p:attrName>style.visibility</p:attrName>
                                        </p:attrNameLst>
                                      </p:cBhvr>
                                      <p:to>
                                        <p:strVal val="visible"/>
                                      </p:to>
                                    </p:set>
                                    <p:anim calcmode="discrete" valueType="clr">
                                      <p:cBhvr override="childStyle">
                                        <p:cTn id="49" dur="80"/>
                                        <p:tgtEl>
                                          <p:spTgt spid="6144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61443">
                                            <p:txEl>
                                              <p:pRg st="5" end="5"/>
                                            </p:txEl>
                                          </p:spTgt>
                                        </p:tgtEl>
                                        <p:attrNameLst>
                                          <p:attrName>fillcolor</p:attrName>
                                        </p:attrNameLst>
                                      </p:cBhvr>
                                      <p:tavLst>
                                        <p:tav tm="0">
                                          <p:val>
                                            <p:clrVal>
                                              <a:schemeClr val="accent2"/>
                                            </p:clrVal>
                                          </p:val>
                                        </p:tav>
                                        <p:tav tm="50000">
                                          <p:val>
                                            <p:clrVal>
                                              <a:schemeClr val="hlink"/>
                                            </p:clrVal>
                                          </p:val>
                                        </p:tav>
                                      </p:tavLst>
                                    </p:anim>
                                    <p:set>
                                      <p:cBhvr>
                                        <p:cTn id="51" dur="80"/>
                                        <p:tgtEl>
                                          <p:spTgt spid="61443">
                                            <p:txEl>
                                              <p:pRg st="5" end="5"/>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61443">
                                            <p:txEl>
                                              <p:pRg st="6" end="6"/>
                                            </p:txEl>
                                          </p:spTgt>
                                        </p:tgtEl>
                                        <p:attrNameLst>
                                          <p:attrName>style.visibility</p:attrName>
                                        </p:attrNameLst>
                                      </p:cBhvr>
                                      <p:to>
                                        <p:strVal val="visible"/>
                                      </p:to>
                                    </p:set>
                                    <p:anim calcmode="discrete" valueType="clr">
                                      <p:cBhvr override="childStyle">
                                        <p:cTn id="56" dur="80"/>
                                        <p:tgtEl>
                                          <p:spTgt spid="6144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1443">
                                            <p:txEl>
                                              <p:pRg st="6" end="6"/>
                                            </p:txEl>
                                          </p:spTgt>
                                        </p:tgtEl>
                                        <p:attrNameLst>
                                          <p:attrName>fillcolor</p:attrName>
                                        </p:attrNameLst>
                                      </p:cBhvr>
                                      <p:tavLst>
                                        <p:tav tm="0">
                                          <p:val>
                                            <p:clrVal>
                                              <a:schemeClr val="accent2"/>
                                            </p:clrVal>
                                          </p:val>
                                        </p:tav>
                                        <p:tav tm="50000">
                                          <p:val>
                                            <p:clrVal>
                                              <a:schemeClr val="hlink"/>
                                            </p:clrVal>
                                          </p:val>
                                        </p:tav>
                                      </p:tavLst>
                                    </p:anim>
                                    <p:set>
                                      <p:cBhvr>
                                        <p:cTn id="58" dur="80"/>
                                        <p:tgtEl>
                                          <p:spTgt spid="61443">
                                            <p:txEl>
                                              <p:pRg st="6" end="6"/>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61443">
                                            <p:txEl>
                                              <p:pRg st="7" end="7"/>
                                            </p:txEl>
                                          </p:spTgt>
                                        </p:tgtEl>
                                        <p:attrNameLst>
                                          <p:attrName>style.visibility</p:attrName>
                                        </p:attrNameLst>
                                      </p:cBhvr>
                                      <p:to>
                                        <p:strVal val="visible"/>
                                      </p:to>
                                    </p:set>
                                    <p:anim calcmode="discrete" valueType="clr">
                                      <p:cBhvr override="childStyle">
                                        <p:cTn id="63" dur="80"/>
                                        <p:tgtEl>
                                          <p:spTgt spid="6144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61443">
                                            <p:txEl>
                                              <p:pRg st="7" end="7"/>
                                            </p:txEl>
                                          </p:spTgt>
                                        </p:tgtEl>
                                        <p:attrNameLst>
                                          <p:attrName>fillcolor</p:attrName>
                                        </p:attrNameLst>
                                      </p:cBhvr>
                                      <p:tavLst>
                                        <p:tav tm="0">
                                          <p:val>
                                            <p:clrVal>
                                              <a:schemeClr val="accent2"/>
                                            </p:clrVal>
                                          </p:val>
                                        </p:tav>
                                        <p:tav tm="50000">
                                          <p:val>
                                            <p:clrVal>
                                              <a:schemeClr val="hlink"/>
                                            </p:clrVal>
                                          </p:val>
                                        </p:tav>
                                      </p:tavLst>
                                    </p:anim>
                                    <p:set>
                                      <p:cBhvr>
                                        <p:cTn id="65" dur="80"/>
                                        <p:tgtEl>
                                          <p:spTgt spid="61443">
                                            <p:txEl>
                                              <p:pRg st="7" end="7"/>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61443">
                                            <p:txEl>
                                              <p:pRg st="8" end="8"/>
                                            </p:txEl>
                                          </p:spTgt>
                                        </p:tgtEl>
                                        <p:attrNameLst>
                                          <p:attrName>style.visibility</p:attrName>
                                        </p:attrNameLst>
                                      </p:cBhvr>
                                      <p:to>
                                        <p:strVal val="visible"/>
                                      </p:to>
                                    </p:set>
                                    <p:anim calcmode="discrete" valueType="clr">
                                      <p:cBhvr override="childStyle">
                                        <p:cTn id="70" dur="80"/>
                                        <p:tgtEl>
                                          <p:spTgt spid="6144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61443">
                                            <p:txEl>
                                              <p:pRg st="8" end="8"/>
                                            </p:txEl>
                                          </p:spTgt>
                                        </p:tgtEl>
                                        <p:attrNameLst>
                                          <p:attrName>fillcolor</p:attrName>
                                        </p:attrNameLst>
                                      </p:cBhvr>
                                      <p:tavLst>
                                        <p:tav tm="0">
                                          <p:val>
                                            <p:clrVal>
                                              <a:schemeClr val="accent2"/>
                                            </p:clrVal>
                                          </p:val>
                                        </p:tav>
                                        <p:tav tm="50000">
                                          <p:val>
                                            <p:clrVal>
                                              <a:schemeClr val="hlink"/>
                                            </p:clrVal>
                                          </p:val>
                                        </p:tav>
                                      </p:tavLst>
                                    </p:anim>
                                    <p:set>
                                      <p:cBhvr>
                                        <p:cTn id="72" dur="80"/>
                                        <p:tgtEl>
                                          <p:spTgt spid="61443">
                                            <p:txEl>
                                              <p:pRg st="8" end="8"/>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grpId="0" nodeType="clickEffect">
                                  <p:stCondLst>
                                    <p:cond delay="0"/>
                                  </p:stCondLst>
                                  <p:iterate type="lt">
                                    <p:tmPct val="50000"/>
                                  </p:iterate>
                                  <p:childTnLst>
                                    <p:set>
                                      <p:cBhvr>
                                        <p:cTn id="76" dur="1" fill="hold">
                                          <p:stCondLst>
                                            <p:cond delay="0"/>
                                          </p:stCondLst>
                                        </p:cTn>
                                        <p:tgtEl>
                                          <p:spTgt spid="61443">
                                            <p:txEl>
                                              <p:pRg st="9" end="9"/>
                                            </p:txEl>
                                          </p:spTgt>
                                        </p:tgtEl>
                                        <p:attrNameLst>
                                          <p:attrName>style.visibility</p:attrName>
                                        </p:attrNameLst>
                                      </p:cBhvr>
                                      <p:to>
                                        <p:strVal val="visible"/>
                                      </p:to>
                                    </p:set>
                                    <p:anim calcmode="discrete" valueType="clr">
                                      <p:cBhvr override="childStyle">
                                        <p:cTn id="77" dur="80"/>
                                        <p:tgtEl>
                                          <p:spTgt spid="6144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61443">
                                            <p:txEl>
                                              <p:pRg st="9" end="9"/>
                                            </p:txEl>
                                          </p:spTgt>
                                        </p:tgtEl>
                                        <p:attrNameLst>
                                          <p:attrName>fillcolor</p:attrName>
                                        </p:attrNameLst>
                                      </p:cBhvr>
                                      <p:tavLst>
                                        <p:tav tm="0">
                                          <p:val>
                                            <p:clrVal>
                                              <a:schemeClr val="accent2"/>
                                            </p:clrVal>
                                          </p:val>
                                        </p:tav>
                                        <p:tav tm="50000">
                                          <p:val>
                                            <p:clrVal>
                                              <a:schemeClr val="hlink"/>
                                            </p:clrVal>
                                          </p:val>
                                        </p:tav>
                                      </p:tavLst>
                                    </p:anim>
                                    <p:set>
                                      <p:cBhvr>
                                        <p:cTn id="79" dur="80"/>
                                        <p:tgtEl>
                                          <p:spTgt spid="61443">
                                            <p:txEl>
                                              <p:pRg st="9" end="9"/>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grpId="0" nodeType="clickEffect">
                                  <p:stCondLst>
                                    <p:cond delay="0"/>
                                  </p:stCondLst>
                                  <p:iterate type="lt">
                                    <p:tmPct val="50000"/>
                                  </p:iterate>
                                  <p:childTnLst>
                                    <p:set>
                                      <p:cBhvr>
                                        <p:cTn id="83" dur="1" fill="hold">
                                          <p:stCondLst>
                                            <p:cond delay="0"/>
                                          </p:stCondLst>
                                        </p:cTn>
                                        <p:tgtEl>
                                          <p:spTgt spid="61443">
                                            <p:txEl>
                                              <p:pRg st="11" end="11"/>
                                            </p:txEl>
                                          </p:spTgt>
                                        </p:tgtEl>
                                        <p:attrNameLst>
                                          <p:attrName>style.visibility</p:attrName>
                                        </p:attrNameLst>
                                      </p:cBhvr>
                                      <p:to>
                                        <p:strVal val="visible"/>
                                      </p:to>
                                    </p:set>
                                    <p:anim calcmode="discrete" valueType="clr">
                                      <p:cBhvr override="childStyle">
                                        <p:cTn id="84" dur="80"/>
                                        <p:tgtEl>
                                          <p:spTgt spid="6144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61443">
                                            <p:txEl>
                                              <p:pRg st="11" end="11"/>
                                            </p:txEl>
                                          </p:spTgt>
                                        </p:tgtEl>
                                        <p:attrNameLst>
                                          <p:attrName>fillcolor</p:attrName>
                                        </p:attrNameLst>
                                      </p:cBhvr>
                                      <p:tavLst>
                                        <p:tav tm="0">
                                          <p:val>
                                            <p:clrVal>
                                              <a:schemeClr val="accent2"/>
                                            </p:clrVal>
                                          </p:val>
                                        </p:tav>
                                        <p:tav tm="50000">
                                          <p:val>
                                            <p:clrVal>
                                              <a:schemeClr val="hlink"/>
                                            </p:clrVal>
                                          </p:val>
                                        </p:tav>
                                      </p:tavLst>
                                    </p:anim>
                                    <p:set>
                                      <p:cBhvr>
                                        <p:cTn id="86" dur="80"/>
                                        <p:tgtEl>
                                          <p:spTgt spid="61443">
                                            <p:txEl>
                                              <p:pRg st="11" end="11"/>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grpId="0" nodeType="clickEffect">
                                  <p:stCondLst>
                                    <p:cond delay="0"/>
                                  </p:stCondLst>
                                  <p:iterate type="lt">
                                    <p:tmPct val="50000"/>
                                  </p:iterate>
                                  <p:childTnLst>
                                    <p:set>
                                      <p:cBhvr>
                                        <p:cTn id="90" dur="1" fill="hold">
                                          <p:stCondLst>
                                            <p:cond delay="0"/>
                                          </p:stCondLst>
                                        </p:cTn>
                                        <p:tgtEl>
                                          <p:spTgt spid="61443">
                                            <p:txEl>
                                              <p:pRg st="12" end="12"/>
                                            </p:txEl>
                                          </p:spTgt>
                                        </p:tgtEl>
                                        <p:attrNameLst>
                                          <p:attrName>style.visibility</p:attrName>
                                        </p:attrNameLst>
                                      </p:cBhvr>
                                      <p:to>
                                        <p:strVal val="visible"/>
                                      </p:to>
                                    </p:set>
                                    <p:anim calcmode="discrete" valueType="clr">
                                      <p:cBhvr override="childStyle">
                                        <p:cTn id="91" dur="80"/>
                                        <p:tgtEl>
                                          <p:spTgt spid="61443">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61443">
                                            <p:txEl>
                                              <p:pRg st="12" end="12"/>
                                            </p:txEl>
                                          </p:spTgt>
                                        </p:tgtEl>
                                        <p:attrNameLst>
                                          <p:attrName>fillcolor</p:attrName>
                                        </p:attrNameLst>
                                      </p:cBhvr>
                                      <p:tavLst>
                                        <p:tav tm="0">
                                          <p:val>
                                            <p:clrVal>
                                              <a:schemeClr val="accent2"/>
                                            </p:clrVal>
                                          </p:val>
                                        </p:tav>
                                        <p:tav tm="50000">
                                          <p:val>
                                            <p:clrVal>
                                              <a:schemeClr val="hlink"/>
                                            </p:clrVal>
                                          </p:val>
                                        </p:tav>
                                      </p:tavLst>
                                    </p:anim>
                                    <p:set>
                                      <p:cBhvr>
                                        <p:cTn id="93" dur="80"/>
                                        <p:tgtEl>
                                          <p:spTgt spid="61443">
                                            <p:txEl>
                                              <p:pRg st="12" end="12"/>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grpId="0" nodeType="clickEffect">
                                  <p:stCondLst>
                                    <p:cond delay="0"/>
                                  </p:stCondLst>
                                  <p:iterate type="lt">
                                    <p:tmPct val="50000"/>
                                  </p:iterate>
                                  <p:childTnLst>
                                    <p:set>
                                      <p:cBhvr>
                                        <p:cTn id="97" dur="1" fill="hold">
                                          <p:stCondLst>
                                            <p:cond delay="0"/>
                                          </p:stCondLst>
                                        </p:cTn>
                                        <p:tgtEl>
                                          <p:spTgt spid="61443">
                                            <p:txEl>
                                              <p:pRg st="13" end="13"/>
                                            </p:txEl>
                                          </p:spTgt>
                                        </p:tgtEl>
                                        <p:attrNameLst>
                                          <p:attrName>style.visibility</p:attrName>
                                        </p:attrNameLst>
                                      </p:cBhvr>
                                      <p:to>
                                        <p:strVal val="visible"/>
                                      </p:to>
                                    </p:set>
                                    <p:anim calcmode="discrete" valueType="clr">
                                      <p:cBhvr override="childStyle">
                                        <p:cTn id="98" dur="80"/>
                                        <p:tgtEl>
                                          <p:spTgt spid="61443">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61443">
                                            <p:txEl>
                                              <p:pRg st="13" end="13"/>
                                            </p:txEl>
                                          </p:spTgt>
                                        </p:tgtEl>
                                        <p:attrNameLst>
                                          <p:attrName>fillcolor</p:attrName>
                                        </p:attrNameLst>
                                      </p:cBhvr>
                                      <p:tavLst>
                                        <p:tav tm="0">
                                          <p:val>
                                            <p:clrVal>
                                              <a:schemeClr val="accent2"/>
                                            </p:clrVal>
                                          </p:val>
                                        </p:tav>
                                        <p:tav tm="50000">
                                          <p:val>
                                            <p:clrVal>
                                              <a:schemeClr val="hlink"/>
                                            </p:clrVal>
                                          </p:val>
                                        </p:tav>
                                      </p:tavLst>
                                    </p:anim>
                                    <p:set>
                                      <p:cBhvr>
                                        <p:cTn id="100" dur="80"/>
                                        <p:tgtEl>
                                          <p:spTgt spid="61443">
                                            <p:txEl>
                                              <p:pRg st="13" end="13"/>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grpId="0" nodeType="clickEffect">
                                  <p:stCondLst>
                                    <p:cond delay="0"/>
                                  </p:stCondLst>
                                  <p:iterate type="lt">
                                    <p:tmPct val="50000"/>
                                  </p:iterate>
                                  <p:childTnLst>
                                    <p:set>
                                      <p:cBhvr>
                                        <p:cTn id="104" dur="1" fill="hold">
                                          <p:stCondLst>
                                            <p:cond delay="0"/>
                                          </p:stCondLst>
                                        </p:cTn>
                                        <p:tgtEl>
                                          <p:spTgt spid="61443">
                                            <p:txEl>
                                              <p:pRg st="14" end="14"/>
                                            </p:txEl>
                                          </p:spTgt>
                                        </p:tgtEl>
                                        <p:attrNameLst>
                                          <p:attrName>style.visibility</p:attrName>
                                        </p:attrNameLst>
                                      </p:cBhvr>
                                      <p:to>
                                        <p:strVal val="visible"/>
                                      </p:to>
                                    </p:set>
                                    <p:anim calcmode="discrete" valueType="clr">
                                      <p:cBhvr override="childStyle">
                                        <p:cTn id="105" dur="80"/>
                                        <p:tgtEl>
                                          <p:spTgt spid="61443">
                                            <p:txEl>
                                              <p:pRg st="14" end="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61443">
                                            <p:txEl>
                                              <p:pRg st="14" end="14"/>
                                            </p:txEl>
                                          </p:spTgt>
                                        </p:tgtEl>
                                        <p:attrNameLst>
                                          <p:attrName>fillcolor</p:attrName>
                                        </p:attrNameLst>
                                      </p:cBhvr>
                                      <p:tavLst>
                                        <p:tav tm="0">
                                          <p:val>
                                            <p:clrVal>
                                              <a:schemeClr val="accent2"/>
                                            </p:clrVal>
                                          </p:val>
                                        </p:tav>
                                        <p:tav tm="50000">
                                          <p:val>
                                            <p:clrVal>
                                              <a:schemeClr val="hlink"/>
                                            </p:clrVal>
                                          </p:val>
                                        </p:tav>
                                      </p:tavLst>
                                    </p:anim>
                                    <p:set>
                                      <p:cBhvr>
                                        <p:cTn id="107" dur="80"/>
                                        <p:tgtEl>
                                          <p:spTgt spid="61443">
                                            <p:txEl>
                                              <p:pRg st="14" end="1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MLK Assassination </a:t>
            </a:r>
            <a:endParaRPr lang="en-US" dirty="0"/>
          </a:p>
        </p:txBody>
      </p:sp>
      <p:sp>
        <p:nvSpPr>
          <p:cNvPr id="3" name="Content Placeholder 2"/>
          <p:cNvSpPr>
            <a:spLocks noGrp="1"/>
          </p:cNvSpPr>
          <p:nvPr>
            <p:ph idx="1"/>
          </p:nvPr>
        </p:nvSpPr>
        <p:spPr/>
        <p:txBody>
          <a:bodyPr>
            <a:normAutofit lnSpcReduction="10000"/>
          </a:bodyPr>
          <a:lstStyle/>
          <a:p>
            <a:r>
              <a:rPr lang="en-US" dirty="0" smtClean="0"/>
              <a:t>MLK went to Memphis</a:t>
            </a:r>
            <a:r>
              <a:rPr lang="en-US" smtClean="0"/>
              <a:t>, Tennessee </a:t>
            </a:r>
            <a:r>
              <a:rPr lang="en-US" dirty="0" smtClean="0"/>
              <a:t>to support a strike of black sanitation workers in March 1968</a:t>
            </a:r>
          </a:p>
          <a:p>
            <a:r>
              <a:rPr lang="en-US" dirty="0" smtClean="0"/>
              <a:t>Supported the Poor People’s Campaign</a:t>
            </a:r>
          </a:p>
          <a:p>
            <a:pPr lvl="1"/>
            <a:r>
              <a:rPr lang="en-US" dirty="0" smtClean="0"/>
              <a:t>Plan to lobby the federal government to commit billions of dollars to end poverty and employment in the US</a:t>
            </a:r>
          </a:p>
          <a:p>
            <a:r>
              <a:rPr lang="en-US" dirty="0" smtClean="0"/>
              <a:t>Assassinated by a sniper on April 4, 1968 on his hotel balcony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p:cNvPicPr>
            <a:picLocks noChangeAspect="1" noChangeArrowheads="1"/>
          </p:cNvPicPr>
          <p:nvPr/>
        </p:nvPicPr>
        <p:blipFill>
          <a:blip r:embed="rId2" cstate="print"/>
          <a:srcRect/>
          <a:stretch>
            <a:fillRect/>
          </a:stretch>
        </p:blipFill>
        <p:spPr bwMode="auto">
          <a:xfrm>
            <a:off x="2359073" y="0"/>
            <a:ext cx="442272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MLK’s Death</a:t>
            </a:r>
            <a:endParaRPr lang="en-US" dirty="0"/>
          </a:p>
        </p:txBody>
      </p:sp>
      <p:sp>
        <p:nvSpPr>
          <p:cNvPr id="3" name="Content Placeholder 2"/>
          <p:cNvSpPr>
            <a:spLocks noGrp="1"/>
          </p:cNvSpPr>
          <p:nvPr>
            <p:ph idx="1"/>
          </p:nvPr>
        </p:nvSpPr>
        <p:spPr/>
        <p:txBody>
          <a:bodyPr/>
          <a:lstStyle/>
          <a:p>
            <a:r>
              <a:rPr lang="en-US" sz="2400" dirty="0" smtClean="0"/>
              <a:t>Congress passed the </a:t>
            </a:r>
            <a:r>
              <a:rPr lang="en-US" sz="2400" b="1" dirty="0" smtClean="0"/>
              <a:t>Civil Rights Act of 1968</a:t>
            </a:r>
            <a:endParaRPr lang="en-US" sz="2400" dirty="0" smtClean="0"/>
          </a:p>
          <a:p>
            <a:pPr lvl="1"/>
            <a:r>
              <a:rPr lang="en-US" sz="2000" dirty="0" smtClean="0"/>
              <a:t>Outlawed discrimination in housing sales and rentals to African Americans</a:t>
            </a:r>
          </a:p>
          <a:p>
            <a:r>
              <a:rPr lang="en-US" sz="2400" dirty="0" smtClean="0"/>
              <a:t>Poor People’s Campaign did not achieve any of their major goals</a:t>
            </a:r>
          </a:p>
          <a:p>
            <a:endParaRPr lang="en-US" sz="2400" dirty="0" smtClean="0"/>
          </a:p>
          <a:p>
            <a:pPr>
              <a:buNone/>
            </a:pPr>
            <a:endParaRPr lang="en-US" sz="2400" dirty="0" smtClean="0"/>
          </a:p>
          <a:p>
            <a:r>
              <a:rPr lang="en-US" sz="2400" dirty="0" smtClean="0"/>
              <a:t>A Class Divided – Jane Elliot, elementary teacher in Iowa</a:t>
            </a:r>
          </a:p>
          <a:p>
            <a:pPr lvl="1"/>
            <a:r>
              <a:rPr lang="en-US" sz="2000" dirty="0" smtClean="0"/>
              <a:t>Changed her lesson plan to one about discrimination the day after MLK was assassinated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ox(in)">
                                      <p:cBhvr>
                                        <p:cTn id="20" dur="500"/>
                                        <p:tgtEl>
                                          <p:spTgt spid="3">
                                            <p:txEl>
                                              <p:pRg st="5" end="5"/>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ox(in)">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152400"/>
            <a:ext cx="8229600" cy="685800"/>
          </a:xfrm>
        </p:spPr>
        <p:txBody>
          <a:bodyPr>
            <a:normAutofit fontScale="90000"/>
          </a:bodyPr>
          <a:lstStyle/>
          <a:p>
            <a:r>
              <a:rPr lang="en-US" sz="4000">
                <a:solidFill>
                  <a:schemeClr val="bg1"/>
                </a:solidFill>
                <a:latin typeface="Berlin Sans FB Demi" pitchFamily="34" charset="0"/>
              </a:rPr>
              <a:t>Segregation in Effect</a:t>
            </a:r>
          </a:p>
        </p:txBody>
      </p:sp>
      <p:pic>
        <p:nvPicPr>
          <p:cNvPr id="20483" name="Picture 3"/>
          <p:cNvPicPr>
            <a:picLocks noChangeAspect="1" noChangeArrowheads="1"/>
          </p:cNvPicPr>
          <p:nvPr/>
        </p:nvPicPr>
        <p:blipFill>
          <a:blip r:embed="rId3" cstate="print"/>
          <a:srcRect/>
          <a:stretch>
            <a:fillRect/>
          </a:stretch>
        </p:blipFill>
        <p:spPr bwMode="auto">
          <a:xfrm>
            <a:off x="304800" y="1524000"/>
            <a:ext cx="3651250" cy="3943350"/>
          </a:xfrm>
          <a:prstGeom prst="rect">
            <a:avLst/>
          </a:prstGeom>
          <a:noFill/>
          <a:ln w="9525">
            <a:noFill/>
            <a:miter lim="800000"/>
            <a:headEnd/>
            <a:tailEnd/>
          </a:ln>
          <a:effectLst/>
        </p:spPr>
      </p:pic>
      <p:pic>
        <p:nvPicPr>
          <p:cNvPr id="20484" name="Picture 4"/>
          <p:cNvPicPr>
            <a:picLocks noChangeAspect="1" noChangeArrowheads="1"/>
          </p:cNvPicPr>
          <p:nvPr/>
        </p:nvPicPr>
        <p:blipFill>
          <a:blip r:embed="rId4" cstate="print"/>
          <a:srcRect/>
          <a:stretch>
            <a:fillRect/>
          </a:stretch>
        </p:blipFill>
        <p:spPr bwMode="auto">
          <a:xfrm>
            <a:off x="4267200" y="1143000"/>
            <a:ext cx="4581525" cy="4857750"/>
          </a:xfrm>
          <a:prstGeom prst="rect">
            <a:avLst/>
          </a:prstGeom>
          <a:noFill/>
          <a:ln w="9525">
            <a:noFill/>
            <a:miter lim="800000"/>
            <a:headEnd/>
            <a:tailEnd/>
          </a:ln>
          <a:effectLst/>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ppt_w</p:attrName>
                                        </p:attrNameLst>
                                      </p:cBhvr>
                                      <p:tavLst>
                                        <p:tav tm="0">
                                          <p:val>
                                            <p:fltVal val="0"/>
                                          </p:val>
                                        </p:tav>
                                        <p:tav tm="100000">
                                          <p:val>
                                            <p:strVal val="#ppt_w"/>
                                          </p:val>
                                        </p:tav>
                                      </p:tavLst>
                                    </p:anim>
                                    <p:anim calcmode="lin" valueType="num">
                                      <p:cBhvr>
                                        <p:cTn id="8" dur="500" fill="hold"/>
                                        <p:tgtEl>
                                          <p:spTgt spid="2048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0483"/>
                                        </p:tgtEl>
                                        <p:attrNameLst>
                                          <p:attrName>style.visibility</p:attrName>
                                        </p:attrNameLst>
                                      </p:cBhvr>
                                      <p:to>
                                        <p:strVal val="visible"/>
                                      </p:to>
                                    </p:set>
                                    <p:animEffect transition="in" filter="box(in)">
                                      <p:cBhvr>
                                        <p:cTn id="13" dur="500"/>
                                        <p:tgtEl>
                                          <p:spTgt spid="2048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0484"/>
                                        </p:tgtEl>
                                        <p:attrNameLst>
                                          <p:attrName>style.visibility</p:attrName>
                                        </p:attrNameLst>
                                      </p:cBhvr>
                                      <p:to>
                                        <p:strVal val="visible"/>
                                      </p:to>
                                    </p:set>
                                    <p:animEffect transition="in" filter="diamond(in)">
                                      <p:cBhvr>
                                        <p:cTn id="18"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8" name="Picture 4"/>
          <p:cNvPicPr>
            <a:picLocks noChangeAspect="1" noChangeArrowheads="1"/>
          </p:cNvPicPr>
          <p:nvPr/>
        </p:nvPicPr>
        <p:blipFill>
          <a:blip r:embed="rId2" cstate="print"/>
          <a:srcRect t="16954" b="19470"/>
          <a:stretch>
            <a:fillRect/>
          </a:stretch>
        </p:blipFill>
        <p:spPr bwMode="auto">
          <a:xfrm>
            <a:off x="381000" y="228600"/>
            <a:ext cx="4800600" cy="2286000"/>
          </a:xfrm>
          <a:prstGeom prst="rect">
            <a:avLst/>
          </a:prstGeom>
          <a:noFill/>
          <a:ln w="9525">
            <a:noFill/>
            <a:miter lim="800000"/>
            <a:headEnd/>
            <a:tailEnd/>
          </a:ln>
          <a:effectLst/>
        </p:spPr>
      </p:pic>
      <p:pic>
        <p:nvPicPr>
          <p:cNvPr id="129029" name="Picture 5"/>
          <p:cNvPicPr>
            <a:picLocks noChangeAspect="1" noChangeArrowheads="1"/>
          </p:cNvPicPr>
          <p:nvPr/>
        </p:nvPicPr>
        <p:blipFill>
          <a:blip r:embed="rId3" cstate="print"/>
          <a:srcRect/>
          <a:stretch>
            <a:fillRect/>
          </a:stretch>
        </p:blipFill>
        <p:spPr bwMode="auto">
          <a:xfrm>
            <a:off x="1905000" y="1905000"/>
            <a:ext cx="6858000" cy="4449763"/>
          </a:xfrm>
          <a:prstGeom prst="rect">
            <a:avLst/>
          </a:prstGeom>
          <a:noFill/>
          <a:ln w="9525">
            <a:noFill/>
            <a:miter lim="800000"/>
            <a:headEnd/>
            <a:tailEnd/>
          </a:ln>
          <a:effectLst/>
        </p:spPr>
      </p:pic>
      <p:pic>
        <p:nvPicPr>
          <p:cNvPr id="129030" name="Picture 6"/>
          <p:cNvPicPr>
            <a:picLocks noChangeAspect="1" noChangeArrowheads="1"/>
          </p:cNvPicPr>
          <p:nvPr/>
        </p:nvPicPr>
        <p:blipFill>
          <a:blip r:embed="rId4" cstate="print"/>
          <a:srcRect/>
          <a:stretch>
            <a:fillRect/>
          </a:stretch>
        </p:blipFill>
        <p:spPr bwMode="auto">
          <a:xfrm>
            <a:off x="304800" y="4572000"/>
            <a:ext cx="5010150" cy="19319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9028"/>
                                        </p:tgtEl>
                                        <p:attrNameLst>
                                          <p:attrName>style.visibility</p:attrName>
                                        </p:attrNameLst>
                                      </p:cBhvr>
                                      <p:to>
                                        <p:strVal val="visible"/>
                                      </p:to>
                                    </p:set>
                                    <p:animEffect transition="in" filter="diamond(in)">
                                      <p:cBhvr>
                                        <p:cTn id="7" dur="2000"/>
                                        <p:tgtEl>
                                          <p:spTgt spid="1290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9029"/>
                                        </p:tgtEl>
                                        <p:attrNameLst>
                                          <p:attrName>style.visibility</p:attrName>
                                        </p:attrNameLst>
                                      </p:cBhvr>
                                      <p:to>
                                        <p:strVal val="visible"/>
                                      </p:to>
                                    </p:set>
                                    <p:anim calcmode="lin" valueType="num">
                                      <p:cBhvr additive="base">
                                        <p:cTn id="12" dur="500" fill="hold"/>
                                        <p:tgtEl>
                                          <p:spTgt spid="129029"/>
                                        </p:tgtEl>
                                        <p:attrNameLst>
                                          <p:attrName>ppt_x</p:attrName>
                                        </p:attrNameLst>
                                      </p:cBhvr>
                                      <p:tavLst>
                                        <p:tav tm="0">
                                          <p:val>
                                            <p:strVal val="#ppt_x"/>
                                          </p:val>
                                        </p:tav>
                                        <p:tav tm="100000">
                                          <p:val>
                                            <p:strVal val="#ppt_x"/>
                                          </p:val>
                                        </p:tav>
                                      </p:tavLst>
                                    </p:anim>
                                    <p:anim calcmode="lin" valueType="num">
                                      <p:cBhvr additive="base">
                                        <p:cTn id="13" dur="500" fill="hold"/>
                                        <p:tgtEl>
                                          <p:spTgt spid="1290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nodeType="clickEffect">
                                  <p:stCondLst>
                                    <p:cond delay="0"/>
                                  </p:stCondLst>
                                  <p:childTnLst>
                                    <p:set>
                                      <p:cBhvr>
                                        <p:cTn id="17" dur="1" fill="hold">
                                          <p:stCondLst>
                                            <p:cond delay="0"/>
                                          </p:stCondLst>
                                        </p:cTn>
                                        <p:tgtEl>
                                          <p:spTgt spid="129030"/>
                                        </p:tgtEl>
                                        <p:attrNameLst>
                                          <p:attrName>style.visibility</p:attrName>
                                        </p:attrNameLst>
                                      </p:cBhvr>
                                      <p:to>
                                        <p:strVal val="visible"/>
                                      </p:to>
                                    </p:set>
                                    <p:anim from="(-#ppt_w/2)" to="(#ppt_x)" calcmode="lin" valueType="num">
                                      <p:cBhvr>
                                        <p:cTn id="18" dur="600" fill="hold">
                                          <p:stCondLst>
                                            <p:cond delay="0"/>
                                          </p:stCondLst>
                                        </p:cTn>
                                        <p:tgtEl>
                                          <p:spTgt spid="129030"/>
                                        </p:tgtEl>
                                        <p:attrNameLst>
                                          <p:attrName>ppt_x</p:attrName>
                                        </p:attrNameLst>
                                      </p:cBhvr>
                                    </p:anim>
                                    <p:anim from="0" to="-1.0" calcmode="lin" valueType="num">
                                      <p:cBhvr>
                                        <p:cTn id="19" dur="200" decel="50000" autoRev="1" fill="hold">
                                          <p:stCondLst>
                                            <p:cond delay="600"/>
                                          </p:stCondLst>
                                        </p:cTn>
                                        <p:tgtEl>
                                          <p:spTgt spid="129030"/>
                                        </p:tgtEl>
                                        <p:attrNameLst>
                                          <p:attrName>xshear</p:attrName>
                                        </p:attrNameLst>
                                      </p:cBhvr>
                                    </p:anim>
                                    <p:animScale>
                                      <p:cBhvr>
                                        <p:cTn id="20" dur="200" decel="100000" autoRev="1" fill="hold">
                                          <p:stCondLst>
                                            <p:cond delay="600"/>
                                          </p:stCondLst>
                                        </p:cTn>
                                        <p:tgtEl>
                                          <p:spTgt spid="129030"/>
                                        </p:tgtEl>
                                      </p:cBhvr>
                                      <p:from x="100000" y="100000"/>
                                      <p:to x="80000" y="100000"/>
                                    </p:animScale>
                                    <p:anim by="(#ppt_h/3+#ppt_w*0.1)" calcmode="lin" valueType="num">
                                      <p:cBhvr additive="sum">
                                        <p:cTn id="21" dur="200" decel="100000" autoRev="1" fill="hold">
                                          <p:stCondLst>
                                            <p:cond delay="600"/>
                                          </p:stCondLst>
                                        </p:cTn>
                                        <p:tgtEl>
                                          <p:spTgt spid="12903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62" name="Rectangle 2"/>
          <p:cNvSpPr>
            <a:spLocks noChangeArrowheads="1"/>
          </p:cNvSpPr>
          <p:nvPr/>
        </p:nvSpPr>
        <p:spPr bwMode="auto">
          <a:xfrm>
            <a:off x="381000" y="533400"/>
            <a:ext cx="8458200" cy="5486400"/>
          </a:xfrm>
          <a:prstGeom prst="rect">
            <a:avLst/>
          </a:prstGeom>
          <a:solidFill>
            <a:schemeClr val="bg1"/>
          </a:solidFill>
          <a:ln w="9525">
            <a:noFill/>
            <a:miter lim="800000"/>
            <a:headEnd/>
            <a:tailEnd/>
          </a:ln>
        </p:spPr>
        <p:txBody>
          <a:bodyPr anchor="ctr"/>
          <a:lstStyle/>
          <a:p>
            <a:pPr algn="ctr" eaLnBrk="0" hangingPunct="0"/>
            <a:r>
              <a:rPr lang="en-US" sz="4000" b="1" i="1">
                <a:solidFill>
                  <a:srgbClr val="000000"/>
                </a:solidFill>
                <a:effectLst>
                  <a:outerShdw blurRad="38100" dist="38100" dir="2700000" algn="tl">
                    <a:srgbClr val="C0C0C0"/>
                  </a:outerShdw>
                </a:effectLst>
                <a:latin typeface="Tahoma" pitchFamily="34" charset="0"/>
                <a:ea typeface="ＭＳ Ｐゴシック"/>
                <a:cs typeface="ＭＳ Ｐゴシック"/>
              </a:rPr>
              <a:t>Is segregation a bad thing?</a:t>
            </a:r>
          </a:p>
          <a:p>
            <a:pPr algn="ctr" eaLnBrk="0" hangingPunct="0"/>
            <a:endParaRPr lang="en-US" sz="4000">
              <a:solidFill>
                <a:srgbClr val="000000"/>
              </a:solidFill>
              <a:effectLst>
                <a:outerShdw blurRad="38100" dist="38100" dir="2700000" algn="tl">
                  <a:srgbClr val="C0C0C0"/>
                </a:outerShdw>
              </a:effectLst>
              <a:latin typeface="Tahoma" pitchFamily="34" charset="0"/>
              <a:ea typeface="ＭＳ Ｐゴシック"/>
              <a:cs typeface="ＭＳ Ｐゴシック"/>
            </a:endParaRPr>
          </a:p>
          <a:p>
            <a:pPr algn="ctr" eaLnBrk="0" hangingPunct="0"/>
            <a:r>
              <a:rPr lang="en-US" sz="4000">
                <a:solidFill>
                  <a:srgbClr val="000000"/>
                </a:solidFill>
                <a:effectLst>
                  <a:outerShdw blurRad="38100" dist="38100" dir="2700000" algn="tl">
                    <a:srgbClr val="C0C0C0"/>
                  </a:outerShdw>
                </a:effectLst>
                <a:latin typeface="Tahoma" pitchFamily="34" charset="0"/>
                <a:ea typeface="ＭＳ Ｐゴシック"/>
                <a:cs typeface="ＭＳ Ｐゴシック"/>
              </a:rPr>
              <a:t>Southern States will argue that the Federal Government had no right to forces states to integrate…</a:t>
            </a:r>
          </a:p>
          <a:p>
            <a:pPr algn="ctr" eaLnBrk="0" hangingPunct="0"/>
            <a:endParaRPr lang="en-US" sz="4000">
              <a:solidFill>
                <a:srgbClr val="000000"/>
              </a:solidFill>
              <a:effectLst>
                <a:outerShdw blurRad="38100" dist="38100" dir="2700000" algn="tl">
                  <a:srgbClr val="C0C0C0"/>
                </a:outerShdw>
              </a:effectLst>
              <a:latin typeface="Tahoma" pitchFamily="34" charset="0"/>
              <a:ea typeface="ＭＳ Ｐゴシック"/>
              <a:cs typeface="ＭＳ Ｐゴシック"/>
            </a:endParaRPr>
          </a:p>
          <a:p>
            <a:pPr algn="ctr" eaLnBrk="0" hangingPunct="0"/>
            <a:r>
              <a:rPr lang="en-US" sz="4000">
                <a:solidFill>
                  <a:srgbClr val="000000"/>
                </a:solidFill>
                <a:effectLst>
                  <a:outerShdw blurRad="38100" dist="38100" dir="2700000" algn="tl">
                    <a:srgbClr val="C0C0C0"/>
                  </a:outerShdw>
                </a:effectLst>
                <a:latin typeface="Tahoma" pitchFamily="34" charset="0"/>
                <a:ea typeface="ＭＳ Ｐゴシック"/>
                <a:cs typeface="ＭＳ Ｐゴシック"/>
              </a:rPr>
              <a:t>The Fed Gov will argue segregation is harmful to society.</a:t>
            </a:r>
          </a:p>
        </p:txBody>
      </p:sp>
      <p:sp>
        <p:nvSpPr>
          <p:cNvPr id="138243" name="Film">
            <a:hlinkClick r:id="rId3" action="ppaction://hlinkfile"/>
          </p:cNvPr>
          <p:cNvSpPr>
            <a:spLocks noEditPoints="1" noChangeArrowheads="1"/>
          </p:cNvSpPr>
          <p:nvPr/>
        </p:nvSpPr>
        <p:spPr bwMode="auto">
          <a:xfrm>
            <a:off x="228600" y="5105400"/>
            <a:ext cx="828675" cy="16764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FFFFCC"/>
          </a:solidFill>
          <a:ln w="9525">
            <a:solidFill>
              <a:srgbClr val="000000"/>
            </a:solid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The Path Towards Desegregation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Plan is to attack the “separate but equal” ruling from </a:t>
            </a:r>
            <a:r>
              <a:rPr lang="en-US" dirty="0" err="1" smtClean="0">
                <a:solidFill>
                  <a:schemeClr val="bg1"/>
                </a:solidFill>
              </a:rPr>
              <a:t>Plessy</a:t>
            </a:r>
            <a:r>
              <a:rPr lang="en-US" dirty="0" smtClean="0">
                <a:solidFill>
                  <a:schemeClr val="bg1"/>
                </a:solidFill>
              </a:rPr>
              <a:t> vs. Ferguson – prove that separate is not equal</a:t>
            </a:r>
          </a:p>
          <a:p>
            <a:endParaRPr lang="en-US" dirty="0">
              <a:solidFill>
                <a:schemeClr val="bg1"/>
              </a:solidFill>
            </a:endParaRPr>
          </a:p>
          <a:p>
            <a:r>
              <a:rPr lang="en-US" dirty="0" smtClean="0">
                <a:solidFill>
                  <a:schemeClr val="bg1"/>
                </a:solidFill>
              </a:rPr>
              <a:t>Combined law suits filed in four states and the District of Columbia into Brown (et al.) vs. Board of Education of Topeka (et al.)</a:t>
            </a:r>
          </a:p>
          <a:p>
            <a:endParaRPr lang="en-US" dirty="0" smtClean="0">
              <a:solidFill>
                <a:schemeClr val="bg1"/>
              </a:solidFill>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ChangeArrowheads="1"/>
          </p:cNvSpPr>
          <p:nvPr>
            <p:ph type="ctrTitle"/>
          </p:nvPr>
        </p:nvSpPr>
        <p:spPr>
          <a:xfrm>
            <a:off x="685800" y="457200"/>
            <a:ext cx="7848600" cy="1295400"/>
          </a:xfrm>
          <a:solidFill>
            <a:schemeClr val="bg1"/>
          </a:solidFill>
          <a:ln>
            <a:solidFill>
              <a:schemeClr val="tx1"/>
            </a:solidFill>
          </a:ln>
        </p:spPr>
        <p:txBody>
          <a:bodyPr>
            <a:normAutofit fontScale="90000"/>
          </a:bodyPr>
          <a:lstStyle/>
          <a:p>
            <a:r>
              <a:rPr lang="en-US" sz="4000">
                <a:latin typeface="Batang" pitchFamily="18" charset="-127"/>
              </a:rPr>
              <a:t>By 1950s = </a:t>
            </a:r>
            <a:br>
              <a:rPr lang="en-US" sz="4000">
                <a:latin typeface="Batang" pitchFamily="18" charset="-127"/>
              </a:rPr>
            </a:br>
            <a:r>
              <a:rPr lang="en-US" sz="4000">
                <a:latin typeface="Batang" pitchFamily="18" charset="-127"/>
              </a:rPr>
              <a:t>What needs to be integrated?</a:t>
            </a:r>
          </a:p>
        </p:txBody>
      </p:sp>
      <p:sp>
        <p:nvSpPr>
          <p:cNvPr id="37893" name="Rectangle 5"/>
          <p:cNvSpPr>
            <a:spLocks noGrp="1" noChangeArrowheads="1"/>
          </p:cNvSpPr>
          <p:nvPr>
            <p:ph type="subTitle" idx="1"/>
          </p:nvPr>
        </p:nvSpPr>
        <p:spPr>
          <a:xfrm>
            <a:off x="381000" y="1905000"/>
            <a:ext cx="8534400" cy="4572000"/>
          </a:xfrm>
          <a:solidFill>
            <a:schemeClr val="accent1"/>
          </a:solidFill>
          <a:ln>
            <a:solidFill>
              <a:schemeClr val="tx1"/>
            </a:solidFill>
          </a:ln>
        </p:spPr>
        <p:txBody>
          <a:bodyPr/>
          <a:lstStyle/>
          <a:p>
            <a:pPr algn="l">
              <a:lnSpc>
                <a:spcPct val="90000"/>
              </a:lnSpc>
            </a:pPr>
            <a:r>
              <a:rPr lang="en-US" sz="4400" dirty="0">
                <a:solidFill>
                  <a:schemeClr val="bg1"/>
                </a:solidFill>
              </a:rPr>
              <a:t>1.)  Schools (education)</a:t>
            </a:r>
          </a:p>
          <a:p>
            <a:pPr algn="l">
              <a:lnSpc>
                <a:spcPct val="90000"/>
              </a:lnSpc>
            </a:pPr>
            <a:endParaRPr lang="en-US" sz="4400" dirty="0"/>
          </a:p>
          <a:p>
            <a:pPr algn="l">
              <a:lnSpc>
                <a:spcPct val="90000"/>
              </a:lnSpc>
            </a:pPr>
            <a:r>
              <a:rPr lang="en-US" sz="4400" dirty="0">
                <a:solidFill>
                  <a:schemeClr val="bg1"/>
                </a:solidFill>
              </a:rPr>
              <a:t>2.)  Transportation </a:t>
            </a:r>
          </a:p>
          <a:p>
            <a:pPr algn="l">
              <a:lnSpc>
                <a:spcPct val="90000"/>
              </a:lnSpc>
            </a:pPr>
            <a:r>
              <a:rPr lang="en-US" sz="4400" dirty="0">
                <a:solidFill>
                  <a:schemeClr val="bg1"/>
                </a:solidFill>
              </a:rPr>
              <a:t>      &amp; Public Facilities</a:t>
            </a:r>
          </a:p>
          <a:p>
            <a:pPr algn="l">
              <a:lnSpc>
                <a:spcPct val="90000"/>
              </a:lnSpc>
            </a:pPr>
            <a:endParaRPr lang="en-US" sz="4400" dirty="0">
              <a:solidFill>
                <a:schemeClr val="bg1"/>
              </a:solidFill>
            </a:endParaRPr>
          </a:p>
          <a:p>
            <a:pPr algn="l">
              <a:lnSpc>
                <a:spcPct val="90000"/>
              </a:lnSpc>
            </a:pPr>
            <a:r>
              <a:rPr lang="en-US" sz="4400" dirty="0">
                <a:solidFill>
                  <a:schemeClr val="bg1"/>
                </a:solidFill>
              </a:rPr>
              <a:t>3.)  Voting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dissolve">
                                      <p:cBhvr>
                                        <p:cTn id="7" dur="5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7893">
                                            <p:txEl>
                                              <p:pRg st="0" end="0"/>
                                            </p:txEl>
                                          </p:spTgt>
                                        </p:tgtEl>
                                        <p:attrNameLst>
                                          <p:attrName>style.visibility</p:attrName>
                                        </p:attrNameLst>
                                      </p:cBhvr>
                                      <p:to>
                                        <p:strVal val="visible"/>
                                      </p:to>
                                    </p:set>
                                    <p:anim calcmode="lin" valueType="num">
                                      <p:cBhvr additive="base">
                                        <p:cTn id="12" dur="500" fill="hold"/>
                                        <p:tgtEl>
                                          <p:spTgt spid="3789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78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7893">
                                            <p:txEl>
                                              <p:pRg st="2" end="2"/>
                                            </p:txEl>
                                          </p:spTgt>
                                        </p:tgtEl>
                                        <p:attrNameLst>
                                          <p:attrName>style.visibility</p:attrName>
                                        </p:attrNameLst>
                                      </p:cBhvr>
                                      <p:to>
                                        <p:strVal val="visible"/>
                                      </p:to>
                                    </p:set>
                                    <p:anim calcmode="lin" valueType="num">
                                      <p:cBhvr additive="base">
                                        <p:cTn id="18" dur="500" fill="hold"/>
                                        <p:tgtEl>
                                          <p:spTgt spid="3789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789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7893">
                                            <p:txEl>
                                              <p:pRg st="3" end="3"/>
                                            </p:txEl>
                                          </p:spTgt>
                                        </p:tgtEl>
                                        <p:attrNameLst>
                                          <p:attrName>style.visibility</p:attrName>
                                        </p:attrNameLst>
                                      </p:cBhvr>
                                      <p:to>
                                        <p:strVal val="visible"/>
                                      </p:to>
                                    </p:set>
                                    <p:anim calcmode="lin" valueType="num">
                                      <p:cBhvr additive="base">
                                        <p:cTn id="24" dur="500" fill="hold"/>
                                        <p:tgtEl>
                                          <p:spTgt spid="3789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789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7893">
                                            <p:txEl>
                                              <p:pRg st="5" end="5"/>
                                            </p:txEl>
                                          </p:spTgt>
                                        </p:tgtEl>
                                        <p:attrNameLst>
                                          <p:attrName>style.visibility</p:attrName>
                                        </p:attrNameLst>
                                      </p:cBhvr>
                                      <p:to>
                                        <p:strVal val="visible"/>
                                      </p:to>
                                    </p:set>
                                    <p:anim calcmode="lin" valueType="num">
                                      <p:cBhvr additive="base">
                                        <p:cTn id="30" dur="500" fill="hold"/>
                                        <p:tgtEl>
                                          <p:spTgt spid="37893">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789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1249</Words>
  <Application>Microsoft Office PowerPoint</Application>
  <PresentationFormat>On-screen Show (4:3)</PresentationFormat>
  <Paragraphs>197</Paragraphs>
  <Slides>40</Slides>
  <Notes>24</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Segregation: So how did our nation become so divided?</vt:lpstr>
      <vt:lpstr>Let me tell you a story… http://www.pbs.org/wgbh/amex/neworleans/program/index.html </vt:lpstr>
      <vt:lpstr>Supreme Court of Louisiana Ruled…</vt:lpstr>
      <vt:lpstr>Slide 4</vt:lpstr>
      <vt:lpstr>Segregation in Effect</vt:lpstr>
      <vt:lpstr>Slide 6</vt:lpstr>
      <vt:lpstr>Slide 7</vt:lpstr>
      <vt:lpstr>The Path Towards Desegregation</vt:lpstr>
      <vt:lpstr>By 1950s =  What needs to be integrated?</vt:lpstr>
      <vt:lpstr>Slide 10</vt:lpstr>
      <vt:lpstr>Slide 11</vt:lpstr>
      <vt:lpstr>Slide 12</vt:lpstr>
      <vt:lpstr>Brown v. Board of Education, Topeka Kansas (1954)</vt:lpstr>
      <vt:lpstr>Ruling in Brown v. Board </vt:lpstr>
      <vt:lpstr>Slide 15</vt:lpstr>
      <vt:lpstr>Slide 16</vt:lpstr>
      <vt:lpstr>Slide 17</vt:lpstr>
      <vt:lpstr>Slide 18</vt:lpstr>
      <vt:lpstr>Slide 19</vt:lpstr>
      <vt:lpstr>Slide 20</vt:lpstr>
      <vt:lpstr>Slide 21</vt:lpstr>
      <vt:lpstr>Slide 22</vt:lpstr>
      <vt:lpstr>Freedom Rides:</vt:lpstr>
      <vt:lpstr>Obstruction to Voting</vt:lpstr>
      <vt:lpstr>Slide 25</vt:lpstr>
      <vt:lpstr>Slide 26</vt:lpstr>
      <vt:lpstr>March on Washington</vt:lpstr>
      <vt:lpstr>March on Washington</vt:lpstr>
      <vt:lpstr>Slide 29</vt:lpstr>
      <vt:lpstr>Non-Violence turns to Aggression</vt:lpstr>
      <vt:lpstr>The Watts Riot</vt:lpstr>
      <vt:lpstr>Slide 32</vt:lpstr>
      <vt:lpstr>Black Panthers</vt:lpstr>
      <vt:lpstr>Slide 34</vt:lpstr>
      <vt:lpstr>Black Power</vt:lpstr>
      <vt:lpstr>Slide 36</vt:lpstr>
      <vt:lpstr>Slide 37</vt:lpstr>
      <vt:lpstr>Slide 38</vt:lpstr>
      <vt:lpstr>MLK Assassination </vt:lpstr>
      <vt:lpstr>After MLK’s Death</vt:lpstr>
    </vt:vector>
  </TitlesOfParts>
  <Company>Peabody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Segregation: So how did our nation become so divided?</dc:title>
  <dc:creator>Administrator</dc:creator>
  <cp:lastModifiedBy>Administrator</cp:lastModifiedBy>
  <cp:revision>26</cp:revision>
  <dcterms:created xsi:type="dcterms:W3CDTF">2013-03-27T14:07:11Z</dcterms:created>
  <dcterms:modified xsi:type="dcterms:W3CDTF">2013-04-01T14:54:19Z</dcterms:modified>
</cp:coreProperties>
</file>